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87" r:id="rId2"/>
  </p:sldMasterIdLst>
  <p:notesMasterIdLst>
    <p:notesMasterId r:id="rId23"/>
  </p:notesMasterIdLst>
  <p:handoutMasterIdLst>
    <p:handoutMasterId r:id="rId24"/>
  </p:handoutMasterIdLst>
  <p:sldIdLst>
    <p:sldId id="369" r:id="rId3"/>
    <p:sldId id="400" r:id="rId4"/>
    <p:sldId id="352" r:id="rId5"/>
    <p:sldId id="388" r:id="rId6"/>
    <p:sldId id="389" r:id="rId7"/>
    <p:sldId id="390" r:id="rId8"/>
    <p:sldId id="401" r:id="rId9"/>
    <p:sldId id="391" r:id="rId10"/>
    <p:sldId id="392" r:id="rId11"/>
    <p:sldId id="393" r:id="rId12"/>
    <p:sldId id="404" r:id="rId13"/>
    <p:sldId id="397" r:id="rId14"/>
    <p:sldId id="394" r:id="rId15"/>
    <p:sldId id="407" r:id="rId16"/>
    <p:sldId id="408" r:id="rId17"/>
    <p:sldId id="409" r:id="rId18"/>
    <p:sldId id="387" r:id="rId19"/>
    <p:sldId id="366" r:id="rId20"/>
    <p:sldId id="368" r:id="rId21"/>
    <p:sldId id="377" r:id="rId22"/>
  </p:sldIdLst>
  <p:sldSz cx="9144000" cy="6858000" type="screen4x3"/>
  <p:notesSz cx="6735763" cy="98663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na Kruzkopa" initials="E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2F2F2"/>
    <a:srgbClr val="ECECEC"/>
    <a:srgbClr val="EEEEEE"/>
    <a:srgbClr val="028DBE"/>
    <a:srgbClr val="0099CC"/>
    <a:srgbClr val="3399FF"/>
    <a:srgbClr val="3A9D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16" autoAdjust="0"/>
    <p:restoredTop sz="79171" autoAdjust="0"/>
  </p:normalViewPr>
  <p:slideViewPr>
    <p:cSldViewPr>
      <p:cViewPr varScale="1">
        <p:scale>
          <a:sx n="92" d="100"/>
          <a:sy n="92" d="100"/>
        </p:scale>
        <p:origin x="2022" y="84"/>
      </p:cViewPr>
      <p:guideLst>
        <p:guide orient="horz" pos="2160"/>
        <p:guide pos="2880"/>
      </p:guideLst>
    </p:cSldViewPr>
  </p:slideViewPr>
  <p:notesTextViewPr>
    <p:cViewPr>
      <p:scale>
        <a:sx n="150" d="100"/>
        <a:sy n="150" d="100"/>
      </p:scale>
      <p:origin x="0" y="0"/>
    </p:cViewPr>
  </p:notesTextViewPr>
  <p:sorterViewPr>
    <p:cViewPr>
      <p:scale>
        <a:sx n="150" d="100"/>
        <a:sy n="150" d="100"/>
      </p:scale>
      <p:origin x="0" y="18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1" Type="http://schemas.openxmlformats.org/officeDocument/2006/relationships/oleObject" Target="file:///C:\Users\PKCEP\Desktop\proporc1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izm-s-foxtrot\Departamenti\SSFID\SSFID\ES%20fondu%20invest&#299;ciju%20pamatojums%202014.-2020.gadam\Zinatne_un_augst.izglitiba\SAM%20811%20(AII%20infra)\Statistika\diagrammas_ar_lauk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lv-LV" sz="1400"/>
              <a:t>257. </a:t>
            </a:r>
            <a:r>
              <a:rPr lang="en-US" sz="1400"/>
              <a:t>Jaundzimušo bērnu skaits</a:t>
            </a:r>
          </a:p>
        </c:rich>
      </c:tx>
      <c:layout/>
      <c:overlay val="0"/>
    </c:title>
    <c:autoTitleDeleted val="0"/>
    <c:plotArea>
      <c:layout/>
      <c:barChart>
        <c:barDir val="col"/>
        <c:grouping val="clustered"/>
        <c:varyColors val="0"/>
        <c:ser>
          <c:idx val="0"/>
          <c:order val="0"/>
          <c:tx>
            <c:strRef>
              <c:f>'257'!$A$4</c:f>
              <c:strCache>
                <c:ptCount val="1"/>
                <c:pt idx="0">
                  <c:v>Jaundzimušo bērnu skaits</c:v>
                </c:pt>
              </c:strCache>
            </c:strRef>
          </c:tx>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0"/>
                  <c:y val="-9.621212121212120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layout>
                <c:manualLayout>
                  <c:x val="-9.1307189542483583E-2"/>
                  <c:y val="-7.6969696969696966E-2"/>
                </c:manualLayout>
              </c:layout>
              <c:spPr/>
              <c:txPr>
                <a:bodyPr/>
                <a:lstStyle/>
                <a:p>
                  <a:pPr>
                    <a:defRPr b="0">
                      <a:solidFill>
                        <a:schemeClr val="bg1">
                          <a:lumMod val="50000"/>
                        </a:schemeClr>
                      </a:solidFill>
                    </a:defRPr>
                  </a:pPr>
                  <a:endParaRPr lang="lv-LV"/>
                </a:p>
              </c:txP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
                  <c:y val="1.000630318310747E-2"/>
                </c:manualLayout>
              </c:layout>
              <c:spPr>
                <a:noFill/>
                <a:ln>
                  <a:noFill/>
                </a:ln>
                <a:effectLst/>
              </c:spPr>
              <c:txPr>
                <a:bodyPr/>
                <a:lstStyle/>
                <a:p>
                  <a:pPr>
                    <a:defRPr b="1">
                      <a:solidFill>
                        <a:schemeClr val="bg1">
                          <a:lumMod val="50000"/>
                        </a:schemeClr>
                      </a:solidFill>
                    </a:defRPr>
                  </a:pPr>
                  <a:endParaRPr lang="lv-LV"/>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lumMod val="50000"/>
                      </a:schemeClr>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'257'!$B$3:$R$3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3">
                  <c:v>2017</c:v>
                </c:pt>
                <c:pt idx="16">
                  <c:v>2020</c:v>
                </c:pt>
              </c:numCache>
            </c:numRef>
          </c:cat>
          <c:val>
            <c:numRef>
              <c:f>'257'!$B$4:$R$4</c:f>
              <c:numCache>
                <c:formatCode>General</c:formatCode>
                <c:ptCount val="17"/>
                <c:pt idx="0">
                  <c:v>20551</c:v>
                </c:pt>
                <c:pt idx="1">
                  <c:v>21879</c:v>
                </c:pt>
                <c:pt idx="2">
                  <c:v>22871</c:v>
                </c:pt>
                <c:pt idx="3">
                  <c:v>23958</c:v>
                </c:pt>
                <c:pt idx="4">
                  <c:v>24397</c:v>
                </c:pt>
                <c:pt idx="5">
                  <c:v>22044</c:v>
                </c:pt>
                <c:pt idx="6">
                  <c:v>19781</c:v>
                </c:pt>
                <c:pt idx="7">
                  <c:v>18825</c:v>
                </c:pt>
                <c:pt idx="8">
                  <c:v>19897</c:v>
                </c:pt>
                <c:pt idx="9">
                  <c:v>20596</c:v>
                </c:pt>
                <c:pt idx="10">
                  <c:v>21746</c:v>
                </c:pt>
                <c:pt idx="11" formatCode="#,##0">
                  <c:v>21979</c:v>
                </c:pt>
              </c:numCache>
            </c:numRef>
          </c:val>
        </c:ser>
        <c:dLbls>
          <c:showLegendKey val="0"/>
          <c:showVal val="0"/>
          <c:showCatName val="0"/>
          <c:showSerName val="0"/>
          <c:showPercent val="0"/>
          <c:showBubbleSize val="0"/>
        </c:dLbls>
        <c:gapWidth val="150"/>
        <c:axId val="331811064"/>
        <c:axId val="331812240"/>
      </c:barChart>
      <c:lineChart>
        <c:grouping val="standard"/>
        <c:varyColors val="0"/>
        <c:ser>
          <c:idx val="1"/>
          <c:order val="1"/>
          <c:tx>
            <c:strRef>
              <c:f>'257'!$A$5</c:f>
              <c:strCache>
                <c:ptCount val="1"/>
                <c:pt idx="0">
                  <c:v>Mērķa vērtības, optimistiskā prognoze</c:v>
                </c:pt>
              </c:strCache>
            </c:strRef>
          </c:tx>
          <c:spPr>
            <a:ln>
              <a:noFill/>
            </a:ln>
          </c:spPr>
          <c:dLbls>
            <c:dLbl>
              <c:idx val="10"/>
              <c:layout>
                <c:manualLayout>
                  <c:x val="-5.6624023490371052E-2"/>
                  <c:y val="-3.00189095493223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8.98876404494382E-2"/>
                  <c:y val="-2.73972602739726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5.7784911717495988E-2"/>
                  <c:y val="-2.739726027397258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'257'!$B$3:$R$3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3">
                  <c:v>2017</c:v>
                </c:pt>
                <c:pt idx="16">
                  <c:v>2020</c:v>
                </c:pt>
              </c:numCache>
            </c:numRef>
          </c:cat>
          <c:val>
            <c:numRef>
              <c:f>'257'!$B$5:$R$5</c:f>
              <c:numCache>
                <c:formatCode>General</c:formatCode>
                <c:ptCount val="17"/>
                <c:pt idx="10">
                  <c:v>23000</c:v>
                </c:pt>
                <c:pt idx="13">
                  <c:v>27000</c:v>
                </c:pt>
                <c:pt idx="16">
                  <c:v>28000</c:v>
                </c:pt>
              </c:numCache>
            </c:numRef>
          </c:val>
          <c:smooth val="0"/>
        </c:ser>
        <c:ser>
          <c:idx val="2"/>
          <c:order val="2"/>
          <c:tx>
            <c:strRef>
              <c:f>'257'!$A$6</c:f>
              <c:strCache>
                <c:ptCount val="1"/>
                <c:pt idx="0">
                  <c:v>Mērķa vērtības, vēlamā scenārija (PKC) prognoze</c:v>
                </c:pt>
              </c:strCache>
            </c:strRef>
          </c:tx>
          <c:spPr>
            <a:ln>
              <a:noFill/>
            </a:ln>
          </c:spPr>
          <c:marker>
            <c:symbol val="triangle"/>
            <c:size val="8"/>
            <c:spPr>
              <a:solidFill>
                <a:schemeClr val="bg1"/>
              </a:solidFill>
              <a:ln>
                <a:solidFill>
                  <a:schemeClr val="tx1"/>
                </a:solidFill>
              </a:ln>
            </c:spPr>
          </c:marker>
          <c:dLbls>
            <c:dLbl>
              <c:idx val="10"/>
              <c:layout>
                <c:manualLayout>
                  <c:x val="-9.1002894895239189E-2"/>
                  <c:y val="-3.33543439436915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8.5607276618512567E-3"/>
                  <c:y val="2.73972602739726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4.49438202247191E-2"/>
                  <c:y val="2.739726027397260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'257'!$B$3:$R$3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3">
                  <c:v>2017</c:v>
                </c:pt>
                <c:pt idx="16">
                  <c:v>2020</c:v>
                </c:pt>
              </c:numCache>
            </c:numRef>
          </c:cat>
          <c:val>
            <c:numRef>
              <c:f>'257'!$B$6:$R$6</c:f>
              <c:numCache>
                <c:formatCode>General</c:formatCode>
                <c:ptCount val="17"/>
                <c:pt idx="10">
                  <c:v>21300</c:v>
                </c:pt>
                <c:pt idx="13">
                  <c:v>25300</c:v>
                </c:pt>
                <c:pt idx="16">
                  <c:v>24000</c:v>
                </c:pt>
              </c:numCache>
            </c:numRef>
          </c:val>
          <c:smooth val="0"/>
        </c:ser>
        <c:dLbls>
          <c:showLegendKey val="0"/>
          <c:showVal val="0"/>
          <c:showCatName val="0"/>
          <c:showSerName val="0"/>
          <c:showPercent val="0"/>
          <c:showBubbleSize val="0"/>
        </c:dLbls>
        <c:marker val="1"/>
        <c:smooth val="0"/>
        <c:axId val="331811064"/>
        <c:axId val="331812240"/>
      </c:lineChart>
      <c:catAx>
        <c:axId val="331811064"/>
        <c:scaling>
          <c:orientation val="minMax"/>
        </c:scaling>
        <c:delete val="0"/>
        <c:axPos val="b"/>
        <c:numFmt formatCode="General" sourceLinked="1"/>
        <c:majorTickMark val="out"/>
        <c:minorTickMark val="none"/>
        <c:tickLblPos val="nextTo"/>
        <c:crossAx val="331812240"/>
        <c:crosses val="autoZero"/>
        <c:auto val="1"/>
        <c:lblAlgn val="ctr"/>
        <c:lblOffset val="100"/>
        <c:noMultiLvlLbl val="0"/>
      </c:catAx>
      <c:valAx>
        <c:axId val="331812240"/>
        <c:scaling>
          <c:orientation val="minMax"/>
        </c:scaling>
        <c:delete val="0"/>
        <c:axPos val="l"/>
        <c:majorGridlines/>
        <c:title>
          <c:tx>
            <c:rich>
              <a:bodyPr rot="-5400000" vert="horz"/>
              <a:lstStyle/>
              <a:p>
                <a:pPr>
                  <a:defRPr sz="1100"/>
                </a:pPr>
                <a:r>
                  <a:rPr lang="en-US" sz="1100"/>
                  <a:t>Jaundzimušie bērni, skaits</a:t>
                </a:r>
              </a:p>
            </c:rich>
          </c:tx>
          <c:layout/>
          <c:overlay val="0"/>
        </c:title>
        <c:numFmt formatCode="General" sourceLinked="1"/>
        <c:majorTickMark val="none"/>
        <c:minorTickMark val="none"/>
        <c:tickLblPos val="nextTo"/>
        <c:crossAx val="331811064"/>
        <c:crosses val="autoZero"/>
        <c:crossBetween val="between"/>
      </c:valAx>
    </c:plotArea>
    <c:legend>
      <c:legendPos val="b"/>
      <c:layout>
        <c:manualLayout>
          <c:xMode val="edge"/>
          <c:yMode val="edge"/>
          <c:x val="0.11904532151171493"/>
          <c:y val="0.87808646315227012"/>
          <c:w val="0.71428723095006386"/>
          <c:h val="0.10552763096393773"/>
        </c:manualLayout>
      </c:layout>
      <c:overlay val="0"/>
    </c:legend>
    <c:plotVisOnly val="1"/>
    <c:dispBlanksAs val="gap"/>
    <c:showDLblsOverMax val="0"/>
  </c:chart>
  <c:spPr>
    <a:ln>
      <a:solidFill>
        <a:sysClr val="window" lastClr="FFFFFF">
          <a:lumMod val="85000"/>
        </a:sysClr>
      </a:solid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18. Summārais dzimstības koeficients</a:t>
            </a:r>
          </a:p>
        </c:rich>
      </c:tx>
      <c:layout/>
      <c:overlay val="0"/>
    </c:title>
    <c:autoTitleDeleted val="0"/>
    <c:plotArea>
      <c:layout>
        <c:manualLayout>
          <c:layoutTarget val="inner"/>
          <c:xMode val="edge"/>
          <c:yMode val="edge"/>
          <c:x val="0.12778940760654484"/>
          <c:y val="0.1273171577151079"/>
          <c:w val="0.84679175934897222"/>
          <c:h val="0.67040773997321279"/>
        </c:manualLayout>
      </c:layout>
      <c:lineChart>
        <c:grouping val="standard"/>
        <c:varyColors val="0"/>
        <c:ser>
          <c:idx val="1"/>
          <c:order val="0"/>
          <c:tx>
            <c:strRef>
              <c:f>'S-18'!$A$5</c:f>
              <c:strCache>
                <c:ptCount val="1"/>
                <c:pt idx="0">
                  <c:v>Summārais dzimstības koeficients</c:v>
                </c:pt>
              </c:strCache>
            </c:strRef>
          </c:tx>
          <c:spPr>
            <a:ln>
              <a:solidFill>
                <a:srgbClr val="FF0000"/>
              </a:solidFill>
            </a:ln>
          </c:spPr>
          <c:marker>
            <c:symbol val="diamond"/>
            <c:size val="7"/>
            <c:spPr>
              <a:solidFill>
                <a:schemeClr val="bg1"/>
              </a:solidFill>
              <a:ln>
                <a:solidFill>
                  <a:srgbClr val="FF0000"/>
                </a:solidFill>
              </a:ln>
            </c:spPr>
          </c:marker>
          <c:dLbls>
            <c:dLbl>
              <c:idx val="10"/>
              <c:layout>
                <c:manualLayout>
                  <c:x val="-4.5653594771241833E-2"/>
                  <c:y val="-3.5277777777777776E-2"/>
                </c:manualLayout>
              </c:layout>
              <c:tx>
                <c:rich>
                  <a:bodyPr wrap="square" lIns="38100" tIns="19050" rIns="38100" bIns="19050" anchor="ctr">
                    <a:spAutoFit/>
                  </a:bodyPr>
                  <a:lstStyle/>
                  <a:p>
                    <a:pPr>
                      <a:defRPr b="1">
                        <a:solidFill>
                          <a:schemeClr val="tx1"/>
                        </a:solidFill>
                      </a:defRPr>
                    </a:pPr>
                    <a:r>
                      <a:rPr lang="en-US" b="1">
                        <a:solidFill>
                          <a:schemeClr val="tx1"/>
                        </a:solidFill>
                      </a:rPr>
                      <a:t>1,65</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4233488565317223E-2"/>
                  <c:y val="-3.0018909549322407E-2"/>
                </c:manualLayout>
              </c:layout>
              <c:spPr>
                <a:noFill/>
                <a:ln>
                  <a:noFill/>
                </a:ln>
                <a:effectLst/>
              </c:spPr>
              <c:txPr>
                <a:bodyPr wrap="square" lIns="38100" tIns="19050" rIns="38100" bIns="19050" anchor="ctr">
                  <a:spAutoFit/>
                </a:bodyPr>
                <a:lstStyle/>
                <a:p>
                  <a:pPr>
                    <a:defRPr b="1">
                      <a:solidFill>
                        <a:schemeClr val="tx1"/>
                      </a:solidFill>
                    </a:defRPr>
                  </a:pPr>
                  <a:endParaRPr lang="lv-LV"/>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'S-18'!$B$4:$AC$4</c:f>
              <c:strCache>
                <c:ptCount val="28"/>
                <c:pt idx="0">
                  <c:v>2004</c:v>
                </c:pt>
                <c:pt idx="1">
                  <c:v>2005</c:v>
                </c:pt>
                <c:pt idx="2">
                  <c:v>2006</c:v>
                </c:pt>
                <c:pt idx="3">
                  <c:v>2007</c:v>
                </c:pt>
                <c:pt idx="4">
                  <c:v>2008</c:v>
                </c:pt>
                <c:pt idx="5">
                  <c:v>2009</c:v>
                </c:pt>
                <c:pt idx="6">
                  <c:v>2010</c:v>
                </c:pt>
                <c:pt idx="7">
                  <c:v>2011</c:v>
                </c:pt>
                <c:pt idx="8">
                  <c:v>2012</c:v>
                </c:pt>
                <c:pt idx="9">
                  <c:v>2013</c:v>
                </c:pt>
                <c:pt idx="10">
                  <c:v>2014</c:v>
                </c:pt>
                <c:pt idx="11">
                  <c:v>2015</c:v>
                </c:pt>
                <c:pt idx="27">
                  <c:v>2030</c:v>
                </c:pt>
              </c:strCache>
            </c:strRef>
          </c:cat>
          <c:val>
            <c:numRef>
              <c:f>'S-18'!$B$5:$M$5</c:f>
              <c:numCache>
                <c:formatCode>#,##0.00</c:formatCode>
                <c:ptCount val="12"/>
                <c:pt idx="0">
                  <c:v>1.29</c:v>
                </c:pt>
                <c:pt idx="1">
                  <c:v>1.39</c:v>
                </c:pt>
                <c:pt idx="2">
                  <c:v>1.46</c:v>
                </c:pt>
                <c:pt idx="3">
                  <c:v>1.54</c:v>
                </c:pt>
                <c:pt idx="4">
                  <c:v>1.58</c:v>
                </c:pt>
                <c:pt idx="5">
                  <c:v>1.46</c:v>
                </c:pt>
                <c:pt idx="6">
                  <c:v>1.36</c:v>
                </c:pt>
                <c:pt idx="7">
                  <c:v>1.33</c:v>
                </c:pt>
                <c:pt idx="8">
                  <c:v>1.44</c:v>
                </c:pt>
                <c:pt idx="9">
                  <c:v>1.52</c:v>
                </c:pt>
                <c:pt idx="10">
                  <c:v>1.65</c:v>
                </c:pt>
                <c:pt idx="11">
                  <c:v>1.71</c:v>
                </c:pt>
              </c:numCache>
            </c:numRef>
          </c:val>
          <c:smooth val="0"/>
        </c:ser>
        <c:ser>
          <c:idx val="0"/>
          <c:order val="1"/>
          <c:tx>
            <c:strRef>
              <c:f>'S-18'!$A$6</c:f>
              <c:strCache>
                <c:ptCount val="1"/>
                <c:pt idx="0">
                  <c:v>Mērķa vērtība, LV-2030</c:v>
                </c:pt>
              </c:strCache>
            </c:strRef>
          </c:tx>
          <c:spPr>
            <a:ln>
              <a:noFill/>
            </a:ln>
          </c:spPr>
          <c:marker>
            <c:symbol val="square"/>
            <c:size val="7"/>
            <c:spPr>
              <a:solidFill>
                <a:srgbClr val="C00000"/>
              </a:solidFill>
              <a:ln>
                <a:solidFill>
                  <a:srgbClr val="C00000"/>
                </a:solidFill>
              </a:ln>
            </c:spPr>
          </c:marker>
          <c:dLbls>
            <c:dLbl>
              <c:idx val="26"/>
              <c:layout>
                <c:manualLayout>
                  <c:x val="-3.4662045060658578E-2"/>
                  <c:y val="-4.7924696232089226E-2"/>
                </c:manualLayout>
              </c:layout>
              <c:spPr/>
              <c:txPr>
                <a:bodyPr/>
                <a:lstStyle/>
                <a:p>
                  <a:pPr>
                    <a:defRPr sz="1100" b="1">
                      <a:solidFill>
                        <a:schemeClr val="tx1"/>
                      </a:solidFill>
                    </a:defRPr>
                  </a:pPr>
                  <a:endParaRPr lang="lv-LV"/>
                </a:p>
              </c:txPr>
              <c:showLegendKey val="0"/>
              <c:showVal val="1"/>
              <c:showCatName val="0"/>
              <c:showSerName val="0"/>
              <c:showPercent val="0"/>
              <c:showBubbleSize val="0"/>
              <c:extLst>
                <c:ext xmlns:c15="http://schemas.microsoft.com/office/drawing/2012/chart" uri="{CE6537A1-D6FC-4f65-9D91-7224C49458BB}"/>
              </c:extLst>
            </c:dLbl>
            <c:dLbl>
              <c:idx val="27"/>
              <c:layout>
                <c:manualLayout>
                  <c:x val="-3.2219753943828054E-2"/>
                  <c:y val="4.002521273242987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pPr>
                <a:endParaRPr lang="lv-LV"/>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'S-18'!$B$4:$AC$4</c:f>
              <c:strCache>
                <c:ptCount val="28"/>
                <c:pt idx="0">
                  <c:v>2004</c:v>
                </c:pt>
                <c:pt idx="1">
                  <c:v>2005</c:v>
                </c:pt>
                <c:pt idx="2">
                  <c:v>2006</c:v>
                </c:pt>
                <c:pt idx="3">
                  <c:v>2007</c:v>
                </c:pt>
                <c:pt idx="4">
                  <c:v>2008</c:v>
                </c:pt>
                <c:pt idx="5">
                  <c:v>2009</c:v>
                </c:pt>
                <c:pt idx="6">
                  <c:v>2010</c:v>
                </c:pt>
                <c:pt idx="7">
                  <c:v>2011</c:v>
                </c:pt>
                <c:pt idx="8">
                  <c:v>2012</c:v>
                </c:pt>
                <c:pt idx="9">
                  <c:v>2013</c:v>
                </c:pt>
                <c:pt idx="10">
                  <c:v>2014</c:v>
                </c:pt>
                <c:pt idx="11">
                  <c:v>2015</c:v>
                </c:pt>
                <c:pt idx="27">
                  <c:v>2030</c:v>
                </c:pt>
              </c:strCache>
            </c:strRef>
          </c:cat>
          <c:val>
            <c:numRef>
              <c:f>'S-18'!$B$6:$AC$6</c:f>
              <c:numCache>
                <c:formatCode>General</c:formatCode>
                <c:ptCount val="28"/>
                <c:pt idx="27">
                  <c:v>1.6</c:v>
                </c:pt>
              </c:numCache>
            </c:numRef>
          </c:val>
          <c:smooth val="0"/>
        </c:ser>
        <c:dLbls>
          <c:showLegendKey val="0"/>
          <c:showVal val="0"/>
          <c:showCatName val="0"/>
          <c:showSerName val="0"/>
          <c:showPercent val="0"/>
          <c:showBubbleSize val="0"/>
        </c:dLbls>
        <c:marker val="1"/>
        <c:smooth val="0"/>
        <c:axId val="331808712"/>
        <c:axId val="331814592"/>
      </c:lineChart>
      <c:catAx>
        <c:axId val="331808712"/>
        <c:scaling>
          <c:orientation val="minMax"/>
        </c:scaling>
        <c:delete val="0"/>
        <c:axPos val="b"/>
        <c:majorGridlines/>
        <c:numFmt formatCode="General" sourceLinked="0"/>
        <c:majorTickMark val="none"/>
        <c:minorTickMark val="none"/>
        <c:tickLblPos val="nextTo"/>
        <c:txPr>
          <a:bodyPr rot="-5400000" vert="horz"/>
          <a:lstStyle/>
          <a:p>
            <a:pPr>
              <a:defRPr/>
            </a:pPr>
            <a:endParaRPr lang="lv-LV"/>
          </a:p>
        </c:txPr>
        <c:crossAx val="331814592"/>
        <c:crosses val="autoZero"/>
        <c:auto val="1"/>
        <c:lblAlgn val="ctr"/>
        <c:lblOffset val="100"/>
        <c:noMultiLvlLbl val="0"/>
      </c:catAx>
      <c:valAx>
        <c:axId val="331814592"/>
        <c:scaling>
          <c:orientation val="minMax"/>
          <c:min val="1"/>
        </c:scaling>
        <c:delete val="0"/>
        <c:axPos val="l"/>
        <c:majorGridlines/>
        <c:title>
          <c:tx>
            <c:rich>
              <a:bodyPr rot="-5400000" vert="horz"/>
              <a:lstStyle/>
              <a:p>
                <a:pPr>
                  <a:defRPr sz="1050"/>
                </a:pPr>
                <a:r>
                  <a:rPr lang="en-US" sz="1050"/>
                  <a:t>Summārais dzimstības koeficients</a:t>
                </a:r>
              </a:p>
            </c:rich>
          </c:tx>
          <c:layout>
            <c:manualLayout>
              <c:xMode val="edge"/>
              <c:yMode val="edge"/>
              <c:x val="1.1554015020219527E-2"/>
              <c:y val="0.21726625996263599"/>
            </c:manualLayout>
          </c:layout>
          <c:overlay val="0"/>
        </c:title>
        <c:numFmt formatCode="#,##0.00" sourceLinked="1"/>
        <c:majorTickMark val="none"/>
        <c:minorTickMark val="none"/>
        <c:tickLblPos val="nextTo"/>
        <c:crossAx val="331808712"/>
        <c:crosses val="autoZero"/>
        <c:crossBetween val="midCat"/>
        <c:majorUnit val="0.1"/>
      </c:valAx>
    </c:plotArea>
    <c:legend>
      <c:legendPos val="b"/>
      <c:layout/>
      <c:overlay val="0"/>
    </c:legend>
    <c:plotVisOnly val="1"/>
    <c:dispBlanksAs val="gap"/>
    <c:showDLblsOverMax val="0"/>
  </c:chart>
  <c:spPr>
    <a:solidFill>
      <a:sysClr val="window" lastClr="FFFFFF"/>
    </a:solidFill>
    <a:ln>
      <a:solidFill>
        <a:sysClr val="window" lastClr="FFFFFF">
          <a:lumMod val="75000"/>
        </a:sysClr>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lv-LV" sz="1400"/>
              <a:t>332. </a:t>
            </a:r>
            <a:r>
              <a:rPr lang="en-US" sz="1400"/>
              <a:t>Migrācijas saldo</a:t>
            </a:r>
          </a:p>
        </c:rich>
      </c:tx>
      <c:layout/>
      <c:overlay val="0"/>
    </c:title>
    <c:autoTitleDeleted val="0"/>
    <c:plotArea>
      <c:layout>
        <c:manualLayout>
          <c:layoutTarget val="inner"/>
          <c:xMode val="edge"/>
          <c:yMode val="edge"/>
          <c:x val="0.16790084023585858"/>
          <c:y val="0.11070352554053611"/>
          <c:w val="0.8016179786608072"/>
          <c:h val="0.67993156145584188"/>
        </c:manualLayout>
      </c:layout>
      <c:barChart>
        <c:barDir val="col"/>
        <c:grouping val="clustered"/>
        <c:varyColors val="0"/>
        <c:ser>
          <c:idx val="0"/>
          <c:order val="0"/>
          <c:tx>
            <c:strRef>
              <c:f>'332'!$A$4</c:f>
              <c:strCache>
                <c:ptCount val="1"/>
                <c:pt idx="0">
                  <c:v>Migrācijas saldo</c:v>
                </c:pt>
              </c:strCache>
            </c:strRef>
          </c:tx>
          <c:spPr>
            <a:solidFill>
              <a:sysClr val="window" lastClr="FFFFFF">
                <a:lumMod val="75000"/>
              </a:sysClr>
            </a:solidFill>
            <a:ln>
              <a:noFill/>
            </a:ln>
          </c:spPr>
          <c:invertIfNegative val="0"/>
          <c:dLbls>
            <c:dLbl>
              <c:idx val="11"/>
              <c:layout>
                <c:manualLayout>
                  <c:x val="1.3063355043303491E-2"/>
                  <c:y val="0.10238907849829351"/>
                </c:manualLayout>
              </c:layout>
              <c:spPr>
                <a:noFill/>
                <a:ln>
                  <a:noFill/>
                </a:ln>
                <a:effectLst/>
              </c:spPr>
              <c:txPr>
                <a:bodyPr/>
                <a:lstStyle/>
                <a:p>
                  <a:pPr>
                    <a:defRPr sz="1100" b="0">
                      <a:solidFill>
                        <a:sysClr val="windowText" lastClr="000000"/>
                      </a:solidFill>
                    </a:defRPr>
                  </a:pPr>
                  <a:endParaRPr lang="lv-LV"/>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solidFill>
                      <a:sysClr val="windowText" lastClr="000000"/>
                    </a:solidFill>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'332'!$B$3:$R$3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3">
                  <c:v>2017</c:v>
                </c:pt>
                <c:pt idx="16">
                  <c:v>2020</c:v>
                </c:pt>
              </c:numCache>
            </c:numRef>
          </c:cat>
          <c:val>
            <c:numRef>
              <c:f>'332'!$B$4:$R$4</c:f>
              <c:numCache>
                <c:formatCode>General</c:formatCode>
                <c:ptCount val="17"/>
                <c:pt idx="0">
                  <c:v>-15323</c:v>
                </c:pt>
                <c:pt idx="1">
                  <c:v>-10952</c:v>
                </c:pt>
                <c:pt idx="2">
                  <c:v>-8807</c:v>
                </c:pt>
                <c:pt idx="3">
                  <c:v>-7946</c:v>
                </c:pt>
                <c:pt idx="4">
                  <c:v>-22367</c:v>
                </c:pt>
                <c:pt idx="5">
                  <c:v>-34477</c:v>
                </c:pt>
                <c:pt idx="6">
                  <c:v>-35640</c:v>
                </c:pt>
                <c:pt idx="7">
                  <c:v>-20077</c:v>
                </c:pt>
                <c:pt idx="8">
                  <c:v>-11860</c:v>
                </c:pt>
                <c:pt idx="9">
                  <c:v>-14262</c:v>
                </c:pt>
                <c:pt idx="10">
                  <c:v>-8652</c:v>
                </c:pt>
                <c:pt idx="11">
                  <c:v>-10640</c:v>
                </c:pt>
              </c:numCache>
            </c:numRef>
          </c:val>
        </c:ser>
        <c:dLbls>
          <c:showLegendKey val="0"/>
          <c:showVal val="0"/>
          <c:showCatName val="0"/>
          <c:showSerName val="0"/>
          <c:showPercent val="0"/>
          <c:showBubbleSize val="0"/>
        </c:dLbls>
        <c:gapWidth val="70"/>
        <c:axId val="331812632"/>
        <c:axId val="331813416"/>
      </c:barChart>
      <c:lineChart>
        <c:grouping val="standard"/>
        <c:varyColors val="0"/>
        <c:ser>
          <c:idx val="1"/>
          <c:order val="1"/>
          <c:tx>
            <c:strRef>
              <c:f>'332'!$A$5</c:f>
              <c:strCache>
                <c:ptCount val="1"/>
                <c:pt idx="0">
                  <c:v>Mērķa vērtības</c:v>
                </c:pt>
              </c:strCache>
            </c:strRef>
          </c:tx>
          <c:spPr>
            <a:ln>
              <a:noFill/>
            </a:ln>
          </c:spPr>
          <c:dLbls>
            <c:dLbl>
              <c:idx val="10"/>
              <c:layout>
                <c:manualLayout>
                  <c:x val="-4.5721742651562855E-2"/>
                  <c:y val="4.17140690178232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4.2530568846358323E-3"/>
                  <c:y val="9.467456797584311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2.0302030940264979E-2"/>
                  <c:y val="-3.471404811599915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'332'!$B$3:$R$3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3">
                  <c:v>2017</c:v>
                </c:pt>
                <c:pt idx="16">
                  <c:v>2020</c:v>
                </c:pt>
              </c:numCache>
            </c:numRef>
          </c:cat>
          <c:val>
            <c:numRef>
              <c:f>'332'!$B$5:$R$5</c:f>
              <c:numCache>
                <c:formatCode>General</c:formatCode>
                <c:ptCount val="17"/>
                <c:pt idx="10">
                  <c:v>-8500</c:v>
                </c:pt>
                <c:pt idx="13" formatCode="#,##0">
                  <c:v>-1500</c:v>
                </c:pt>
                <c:pt idx="16" formatCode="#,##0">
                  <c:v>1000</c:v>
                </c:pt>
              </c:numCache>
            </c:numRef>
          </c:val>
          <c:smooth val="0"/>
        </c:ser>
        <c:dLbls>
          <c:showLegendKey val="0"/>
          <c:showVal val="0"/>
          <c:showCatName val="0"/>
          <c:showSerName val="0"/>
          <c:showPercent val="0"/>
          <c:showBubbleSize val="0"/>
        </c:dLbls>
        <c:marker val="1"/>
        <c:smooth val="0"/>
        <c:axId val="331812632"/>
        <c:axId val="331813416"/>
      </c:lineChart>
      <c:catAx>
        <c:axId val="331812632"/>
        <c:scaling>
          <c:orientation val="minMax"/>
        </c:scaling>
        <c:delete val="0"/>
        <c:axPos val="b"/>
        <c:numFmt formatCode="General" sourceLinked="1"/>
        <c:majorTickMark val="cross"/>
        <c:minorTickMark val="none"/>
        <c:tickLblPos val="low"/>
        <c:txPr>
          <a:bodyPr rot="-5400000" vert="horz"/>
          <a:lstStyle/>
          <a:p>
            <a:pPr>
              <a:defRPr/>
            </a:pPr>
            <a:endParaRPr lang="lv-LV"/>
          </a:p>
        </c:txPr>
        <c:crossAx val="331813416"/>
        <c:crossesAt val="0"/>
        <c:auto val="1"/>
        <c:lblAlgn val="ctr"/>
        <c:lblOffset val="100"/>
        <c:noMultiLvlLbl val="0"/>
      </c:catAx>
      <c:valAx>
        <c:axId val="331813416"/>
        <c:scaling>
          <c:orientation val="minMax"/>
        </c:scaling>
        <c:delete val="0"/>
        <c:axPos val="l"/>
        <c:majorGridlines/>
        <c:title>
          <c:tx>
            <c:rich>
              <a:bodyPr rot="-5400000" vert="horz"/>
              <a:lstStyle/>
              <a:p>
                <a:pPr>
                  <a:defRPr sz="1100"/>
                </a:pPr>
                <a:r>
                  <a:rPr lang="en-US" sz="1100"/>
                  <a:t>Migrācijas saldo, cilv.</a:t>
                </a:r>
              </a:p>
            </c:rich>
          </c:tx>
          <c:layout/>
          <c:overlay val="0"/>
        </c:title>
        <c:numFmt formatCode="General" sourceLinked="1"/>
        <c:majorTickMark val="none"/>
        <c:minorTickMark val="none"/>
        <c:tickLblPos val="nextTo"/>
        <c:crossAx val="331812632"/>
        <c:crosses val="autoZero"/>
        <c:crossBetween val="between"/>
      </c:valAx>
    </c:plotArea>
    <c:legend>
      <c:legendPos val="b"/>
      <c:layout/>
      <c:overlay val="0"/>
    </c:legend>
    <c:plotVisOnly val="1"/>
    <c:dispBlanksAs val="gap"/>
    <c:showDLblsOverMax val="0"/>
  </c:chart>
  <c:spPr>
    <a:ln>
      <a:solidFill>
        <a:sysClr val="window" lastClr="FFFFFF">
          <a:lumMod val="50000"/>
        </a:sysClr>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mn-lt"/>
                <a:ea typeface="+mn-ea"/>
                <a:cs typeface="+mn-cs"/>
              </a:defRPr>
            </a:pPr>
            <a:r>
              <a:rPr lang="en-US" sz="1400" b="1" i="0" baseline="0">
                <a:effectLst/>
              </a:rPr>
              <a:t>79. Iedzīvotāju skaita dabiskais pieaugums</a:t>
            </a:r>
            <a:endParaRPr lang="lv-LV" sz="1400">
              <a:effectLst/>
            </a:endParaRPr>
          </a:p>
        </c:rich>
      </c:tx>
      <c:layout/>
      <c:overlay val="0"/>
    </c:title>
    <c:autoTitleDeleted val="0"/>
    <c:plotArea>
      <c:layout>
        <c:manualLayout>
          <c:layoutTarget val="inner"/>
          <c:xMode val="edge"/>
          <c:yMode val="edge"/>
          <c:x val="0.153992077803321"/>
          <c:y val="0.12209663909514346"/>
          <c:w val="0.8196377752899251"/>
          <c:h val="0.68405486432561657"/>
        </c:manualLayout>
      </c:layout>
      <c:lineChart>
        <c:grouping val="standard"/>
        <c:varyColors val="0"/>
        <c:ser>
          <c:idx val="0"/>
          <c:order val="0"/>
          <c:tx>
            <c:strRef>
              <c:f>'79S_Final'!$A$4</c:f>
              <c:strCache>
                <c:ptCount val="1"/>
                <c:pt idx="0">
                  <c:v>Iedzīvotāju skaita dabiskais pieaugums</c:v>
                </c:pt>
              </c:strCache>
            </c:strRef>
          </c:tx>
          <c:spPr>
            <a:ln w="25400">
              <a:solidFill>
                <a:srgbClr val="C00000"/>
              </a:solidFill>
            </a:ln>
          </c:spPr>
          <c:marker>
            <c:symbol val="circle"/>
            <c:size val="5"/>
            <c:spPr>
              <a:noFill/>
              <a:ln w="12700">
                <a:solidFill>
                  <a:srgbClr val="C00000"/>
                </a:solidFill>
              </a:ln>
            </c:spPr>
          </c:marker>
          <c:cat>
            <c:numRef>
              <c:f>'79S_Final'!$B$3:$V$3</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'79S_Final'!$B$4:$V$4</c:f>
              <c:numCache>
                <c:formatCode>General</c:formatCode>
                <c:ptCount val="21"/>
                <c:pt idx="0">
                  <c:v>-11957</c:v>
                </c:pt>
                <c:pt idx="1">
                  <c:v>-13327</c:v>
                </c:pt>
                <c:pt idx="2">
                  <c:v>-12454</c:v>
                </c:pt>
                <c:pt idx="3">
                  <c:v>-11431</c:v>
                </c:pt>
                <c:pt idx="4">
                  <c:v>-11690</c:v>
                </c:pt>
                <c:pt idx="5">
                  <c:v>-11280</c:v>
                </c:pt>
                <c:pt idx="6">
                  <c:v>-10834</c:v>
                </c:pt>
                <c:pt idx="7">
                  <c:v>-9769</c:v>
                </c:pt>
                <c:pt idx="8">
                  <c:v>-7058</c:v>
                </c:pt>
                <c:pt idx="9">
                  <c:v>-8220</c:v>
                </c:pt>
                <c:pt idx="10">
                  <c:v>-10821</c:v>
                </c:pt>
                <c:pt idx="11">
                  <c:v>-9715</c:v>
                </c:pt>
                <c:pt idx="12">
                  <c:v>-9128</c:v>
                </c:pt>
                <c:pt idx="13">
                  <c:v>-8095</c:v>
                </c:pt>
                <c:pt idx="14">
                  <c:v>-6720</c:v>
                </c:pt>
                <c:pt idx="15" formatCode="#,##0">
                  <c:v>-6499</c:v>
                </c:pt>
              </c:numCache>
            </c:numRef>
          </c:val>
          <c:smooth val="0"/>
        </c:ser>
        <c:ser>
          <c:idx val="1"/>
          <c:order val="1"/>
          <c:tx>
            <c:strRef>
              <c:f>'79S_Final'!$A$5</c:f>
              <c:strCache>
                <c:ptCount val="1"/>
                <c:pt idx="0">
                  <c:v>Vēlamā prognoze</c:v>
                </c:pt>
              </c:strCache>
            </c:strRef>
          </c:tx>
          <c:spPr>
            <a:ln w="25400">
              <a:solidFill>
                <a:srgbClr val="00B050"/>
              </a:solidFill>
              <a:prstDash val="dash"/>
            </a:ln>
          </c:spPr>
          <c:marker>
            <c:symbol val="none"/>
          </c:marker>
          <c:cat>
            <c:numRef>
              <c:f>'79S_Final'!$B$3:$V$3</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'79S_Final'!$B$5:$V$5</c:f>
              <c:numCache>
                <c:formatCode>General</c:formatCode>
                <c:ptCount val="21"/>
                <c:pt idx="11">
                  <c:v>-9715</c:v>
                </c:pt>
                <c:pt idx="12">
                  <c:v>-8900</c:v>
                </c:pt>
                <c:pt idx="13">
                  <c:v>-7800</c:v>
                </c:pt>
                <c:pt idx="14">
                  <c:v>-6500</c:v>
                </c:pt>
                <c:pt idx="15">
                  <c:v>-5000</c:v>
                </c:pt>
                <c:pt idx="16">
                  <c:v>-3600</c:v>
                </c:pt>
                <c:pt idx="17">
                  <c:v>-2200</c:v>
                </c:pt>
                <c:pt idx="18">
                  <c:v>-1300</c:v>
                </c:pt>
                <c:pt idx="19">
                  <c:v>-500</c:v>
                </c:pt>
                <c:pt idx="20">
                  <c:v>0</c:v>
                </c:pt>
              </c:numCache>
            </c:numRef>
          </c:val>
          <c:smooth val="0"/>
        </c:ser>
        <c:ser>
          <c:idx val="3"/>
          <c:order val="2"/>
          <c:tx>
            <c:strRef>
              <c:f>'79S_Final'!$A$7</c:f>
              <c:strCache>
                <c:ptCount val="1"/>
                <c:pt idx="0">
                  <c:v>Reālistiskā prognoze</c:v>
                </c:pt>
              </c:strCache>
            </c:strRef>
          </c:tx>
          <c:spPr>
            <a:ln w="25400">
              <a:solidFill>
                <a:srgbClr val="C00000"/>
              </a:solidFill>
              <a:prstDash val="dash"/>
            </a:ln>
          </c:spPr>
          <c:marker>
            <c:symbol val="none"/>
          </c:marker>
          <c:dLbls>
            <c:dLbl>
              <c:idx val="15"/>
              <c:layout>
                <c:manualLayout>
                  <c:x val="-1.4951873656667601E-2"/>
                  <c:y val="9.0682374154999745E-3"/>
                </c:manualLayout>
              </c:layout>
              <c:tx>
                <c:rich>
                  <a:bodyPr/>
                  <a:lstStyle/>
                  <a:p>
                    <a:r>
                      <a:rPr lang="en-US"/>
                      <a:t>-6499</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'79S_Final'!$B$3:$V$3</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'79S_Final'!$B$7:$V$7</c:f>
              <c:numCache>
                <c:formatCode>General</c:formatCode>
                <c:ptCount val="21"/>
                <c:pt idx="11">
                  <c:v>-9715</c:v>
                </c:pt>
                <c:pt idx="12">
                  <c:v>-9100</c:v>
                </c:pt>
                <c:pt idx="13">
                  <c:v>-8900</c:v>
                </c:pt>
                <c:pt idx="14">
                  <c:v>-8713.240530319541</c:v>
                </c:pt>
                <c:pt idx="15">
                  <c:v>-6596.0128278191587</c:v>
                </c:pt>
                <c:pt idx="16">
                  <c:v>-4329.2297084513921</c:v>
                </c:pt>
                <c:pt idx="17">
                  <c:v>-4421.1892845107723</c:v>
                </c:pt>
                <c:pt idx="18">
                  <c:v>-4517.4551198564986</c:v>
                </c:pt>
                <c:pt idx="19">
                  <c:v>-4782.5356489892001</c:v>
                </c:pt>
                <c:pt idx="20">
                  <c:v>-4939.9129347273993</c:v>
                </c:pt>
              </c:numCache>
            </c:numRef>
          </c:val>
          <c:smooth val="0"/>
        </c:ser>
        <c:dLbls>
          <c:showLegendKey val="0"/>
          <c:showVal val="0"/>
          <c:showCatName val="0"/>
          <c:showSerName val="0"/>
          <c:showPercent val="0"/>
          <c:showBubbleSize val="0"/>
        </c:dLbls>
        <c:marker val="1"/>
        <c:smooth val="0"/>
        <c:axId val="331811848"/>
        <c:axId val="331814984"/>
      </c:lineChart>
      <c:catAx>
        <c:axId val="331811848"/>
        <c:scaling>
          <c:orientation val="minMax"/>
        </c:scaling>
        <c:delete val="0"/>
        <c:axPos val="b"/>
        <c:numFmt formatCode="General" sourceLinked="1"/>
        <c:majorTickMark val="none"/>
        <c:minorTickMark val="none"/>
        <c:tickLblPos val="nextTo"/>
        <c:txPr>
          <a:bodyPr rot="-5400000" vert="horz"/>
          <a:lstStyle/>
          <a:p>
            <a:pPr>
              <a:defRPr sz="800"/>
            </a:pPr>
            <a:endParaRPr lang="lv-LV"/>
          </a:p>
        </c:txPr>
        <c:crossAx val="331814984"/>
        <c:crosses val="autoZero"/>
        <c:auto val="1"/>
        <c:lblAlgn val="ctr"/>
        <c:lblOffset val="100"/>
        <c:noMultiLvlLbl val="0"/>
      </c:catAx>
      <c:valAx>
        <c:axId val="331814984"/>
        <c:scaling>
          <c:orientation val="minMax"/>
          <c:max val="2000"/>
        </c:scaling>
        <c:delete val="0"/>
        <c:axPos val="l"/>
        <c:majorGridlines/>
        <c:title>
          <c:tx>
            <c:rich>
              <a:bodyPr/>
              <a:lstStyle/>
              <a:p>
                <a:pPr>
                  <a:defRPr sz="1050"/>
                </a:pPr>
                <a:r>
                  <a:rPr lang="en-US" sz="1050" b="1" i="0" baseline="0">
                    <a:effectLst/>
                    <a:latin typeface="+mn-lt"/>
                  </a:rPr>
                  <a:t>Dabiskais pieaugums, cilv.</a:t>
                </a:r>
                <a:endParaRPr lang="lv-LV" sz="1050">
                  <a:effectLst/>
                  <a:latin typeface="+mn-lt"/>
                </a:endParaRPr>
              </a:p>
            </c:rich>
          </c:tx>
          <c:layout/>
          <c:overlay val="0"/>
        </c:title>
        <c:numFmt formatCode="General" sourceLinked="1"/>
        <c:majorTickMark val="none"/>
        <c:minorTickMark val="none"/>
        <c:tickLblPos val="nextTo"/>
        <c:crossAx val="331811848"/>
        <c:crosses val="autoZero"/>
        <c:crossBetween val="between"/>
      </c:valAx>
    </c:plotArea>
    <c:legend>
      <c:legendPos val="r"/>
      <c:layout>
        <c:manualLayout>
          <c:xMode val="edge"/>
          <c:yMode val="edge"/>
          <c:x val="2.9558040559595954E-2"/>
          <c:y val="0.82008668133541107"/>
          <c:w val="0.91778605795937207"/>
          <c:h val="0.17702229744486772"/>
        </c:manualLayout>
      </c:layout>
      <c:overlay val="0"/>
    </c:legend>
    <c:plotVisOnly val="1"/>
    <c:dispBlanksAs val="gap"/>
    <c:showDLblsOverMax val="0"/>
  </c:chart>
  <c:spPr>
    <a:ln>
      <a:solidFill>
        <a:sysClr val="window" lastClr="FFFFFF">
          <a:lumMod val="50000"/>
        </a:sysClr>
      </a:solidFill>
    </a:ln>
  </c:spPr>
  <c:txPr>
    <a:bodyPr/>
    <a:lstStyle/>
    <a:p>
      <a:pPr>
        <a:defRPr>
          <a:latin typeface="+mn-lt"/>
        </a:defRPr>
      </a:pPr>
      <a:endParaRPr lang="lv-LV"/>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529407623575381"/>
          <c:y val="6.5476105965466096E-3"/>
          <c:w val="0.58370562003003468"/>
          <c:h val="0.9511235642051884"/>
        </c:manualLayout>
      </c:layout>
      <c:barChart>
        <c:barDir val="bar"/>
        <c:grouping val="clustered"/>
        <c:varyColors val="0"/>
        <c:ser>
          <c:idx val="0"/>
          <c:order val="0"/>
          <c:invertIfNegative val="0"/>
          <c:dLbls>
            <c:dLbl>
              <c:idx val="0"/>
              <c:layout>
                <c:manualLayout>
                  <c:x val="-4.6598639455782314E-3"/>
                  <c:y val="-2.737850196909635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6598639455782314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6598639455782314E-3"/>
                  <c:y val="-2.737850196909635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591836734693877E-3"/>
                  <c:y val="-2.737850196909635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6598639455782314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6598639455782314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6598639455782314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8231292517006804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5238095238095237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5238095238095237E-3"/>
                  <c:y val="-2.737850196909635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6.2244897959184298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9.6554448551073972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4.1151106111736034E-4"/>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Sheet11!$A$8:$A$20</c:f>
              <c:strCache>
                <c:ptCount val="13"/>
                <c:pt idx="0">
                  <c:v>nepietiekami ienākumi</c:v>
                </c:pt>
                <c:pt idx="1">
                  <c:v>nestabilitāte ienākumos</c:v>
                </c:pt>
                <c:pt idx="2">
                  <c:v>nestabila valsts/pašvaldības atbalsta politika</c:v>
                </c:pt>
                <c:pt idx="3">
                  <c:v>nestabilitāte darbā</c:v>
                </c:pt>
                <c:pt idx="4">
                  <c:v>nepiemērots mājoklis</c:v>
                </c:pt>
                <c:pt idx="5">
                  <c:v>nav stabilu partnerattiecību</c:v>
                </c:pt>
                <c:pt idx="6">
                  <c:v>problēmas ar savu veselību</c:v>
                </c:pt>
                <c:pt idx="7">
                  <c:v>nav piemērota partnera</c:v>
                </c:pt>
                <c:pt idx="8">
                  <c:v>grūti tikt galā ar jau esošajiem bērniem</c:v>
                </c:pt>
                <c:pt idx="9">
                  <c:v>nav gatavs tik lielai atbildībai</c:v>
                </c:pt>
                <c:pt idx="10">
                  <c:v>partneris nevēlas</c:v>
                </c:pt>
                <c:pt idx="11">
                  <c:v>karjeras plāni nākotnē</c:v>
                </c:pt>
                <c:pt idx="12">
                  <c:v>problēmas ar partnera veselību</c:v>
                </c:pt>
              </c:strCache>
            </c:strRef>
          </c:cat>
          <c:val>
            <c:numRef>
              <c:f>Sheet11!$B$8:$B$20</c:f>
              <c:numCache>
                <c:formatCode>0%</c:formatCode>
                <c:ptCount val="13"/>
                <c:pt idx="0">
                  <c:v>0.46</c:v>
                </c:pt>
                <c:pt idx="1">
                  <c:v>0.4</c:v>
                </c:pt>
                <c:pt idx="2">
                  <c:v>0.39</c:v>
                </c:pt>
                <c:pt idx="3">
                  <c:v>0.25</c:v>
                </c:pt>
                <c:pt idx="4">
                  <c:v>0.19</c:v>
                </c:pt>
                <c:pt idx="5">
                  <c:v>0.13</c:v>
                </c:pt>
                <c:pt idx="6">
                  <c:v>0.11</c:v>
                </c:pt>
                <c:pt idx="7">
                  <c:v>0.08</c:v>
                </c:pt>
                <c:pt idx="8">
                  <c:v>0.08</c:v>
                </c:pt>
                <c:pt idx="9">
                  <c:v>0.08</c:v>
                </c:pt>
                <c:pt idx="10">
                  <c:v>0.06</c:v>
                </c:pt>
                <c:pt idx="11">
                  <c:v>0.04</c:v>
                </c:pt>
                <c:pt idx="12">
                  <c:v>0.03</c:v>
                </c:pt>
              </c:numCache>
            </c:numRef>
          </c:val>
        </c:ser>
        <c:dLbls>
          <c:showLegendKey val="0"/>
          <c:showVal val="0"/>
          <c:showCatName val="0"/>
          <c:showSerName val="0"/>
          <c:showPercent val="0"/>
          <c:showBubbleSize val="0"/>
        </c:dLbls>
        <c:gapWidth val="75"/>
        <c:overlap val="40"/>
        <c:axId val="332811256"/>
        <c:axId val="332814392"/>
      </c:barChart>
      <c:catAx>
        <c:axId val="332811256"/>
        <c:scaling>
          <c:orientation val="maxMin"/>
        </c:scaling>
        <c:delete val="0"/>
        <c:axPos val="l"/>
        <c:numFmt formatCode="General" sourceLinked="0"/>
        <c:majorTickMark val="none"/>
        <c:minorTickMark val="none"/>
        <c:tickLblPos val="nextTo"/>
        <c:txPr>
          <a:bodyPr/>
          <a:lstStyle/>
          <a:p>
            <a:pPr>
              <a:defRPr sz="1200">
                <a:latin typeface="Calibri" panose="020F0502020204030204" pitchFamily="34" charset="0"/>
              </a:defRPr>
            </a:pPr>
            <a:endParaRPr lang="lv-LV"/>
          </a:p>
        </c:txPr>
        <c:crossAx val="332814392"/>
        <c:crosses val="autoZero"/>
        <c:auto val="1"/>
        <c:lblAlgn val="ctr"/>
        <c:lblOffset val="100"/>
        <c:noMultiLvlLbl val="0"/>
      </c:catAx>
      <c:valAx>
        <c:axId val="332814392"/>
        <c:scaling>
          <c:orientation val="minMax"/>
        </c:scaling>
        <c:delete val="1"/>
        <c:axPos val="t"/>
        <c:numFmt formatCode="0%" sourceLinked="1"/>
        <c:majorTickMark val="none"/>
        <c:minorTickMark val="none"/>
        <c:tickLblPos val="nextTo"/>
        <c:crossAx val="332811256"/>
        <c:crosses val="autoZero"/>
        <c:crossBetween val="between"/>
      </c:valAx>
    </c:plotArea>
    <c:plotVisOnly val="1"/>
    <c:dispBlanksAs val="gap"/>
    <c:showDLblsOverMax val="0"/>
  </c:chart>
  <c:spPr>
    <a:ln>
      <a:noFill/>
    </a:ln>
  </c:spPr>
  <c:txPr>
    <a:bodyPr/>
    <a:lstStyle/>
    <a:p>
      <a:pPr>
        <a:defRPr sz="1800">
          <a:latin typeface="Calibri" panose="020F0502020204030204" pitchFamily="34" charset="0"/>
        </a:defRPr>
      </a:pPr>
      <a:endParaRPr lang="lv-LV"/>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400" b="0" i="0" baseline="0">
                <a:effectLst/>
              </a:rPr>
              <a:t>Strādājošo reālās darba samaksas dinamika </a:t>
            </a:r>
            <a:endParaRPr lang="lv-LV" sz="1400">
              <a:effectLst/>
            </a:endParaRPr>
          </a:p>
          <a:p>
            <a:pPr>
              <a:defRPr/>
            </a:pPr>
            <a:r>
              <a:rPr lang="lv-LV" sz="1400" b="0" i="0" baseline="0">
                <a:effectLst/>
              </a:rPr>
              <a:t>(% pret iepriekšējo gadu)</a:t>
            </a:r>
            <a:endParaRPr lang="lv-LV" sz="14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0"/>
          <c:order val="0"/>
          <c:tx>
            <c:strRef>
              <c:f>'[DS0020.xlsx]DS0020'!$A$4</c:f>
              <c:strCache>
                <c:ptCount val="1"/>
                <c:pt idx="0">
                  <c:v>Strādājošo reālā darba samaksa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'[DS0020.xlsx]DS0020'!$B$3:$M$3</c:f>
              <c:strCach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strCache>
            </c:strRef>
          </c:cat>
          <c:val>
            <c:numRef>
              <c:f>'[DS0020.xlsx]DS0020'!$B$4:$M$4</c:f>
              <c:numCache>
                <c:formatCode>General</c:formatCode>
                <c:ptCount val="12"/>
                <c:pt idx="0">
                  <c:v>102.4</c:v>
                </c:pt>
                <c:pt idx="1">
                  <c:v>109.7</c:v>
                </c:pt>
                <c:pt idx="2">
                  <c:v>115.6</c:v>
                </c:pt>
                <c:pt idx="3">
                  <c:v>119.9</c:v>
                </c:pt>
                <c:pt idx="4">
                  <c:v>106.2</c:v>
                </c:pt>
                <c:pt idx="5">
                  <c:v>94.4</c:v>
                </c:pt>
                <c:pt idx="6">
                  <c:v>93.5</c:v>
                </c:pt>
                <c:pt idx="7">
                  <c:v>100.1</c:v>
                </c:pt>
                <c:pt idx="8">
                  <c:v>101.6</c:v>
                </c:pt>
                <c:pt idx="9">
                  <c:v>105.6</c:v>
                </c:pt>
                <c:pt idx="10">
                  <c:v>108</c:v>
                </c:pt>
                <c:pt idx="11">
                  <c:v>107.4</c:v>
                </c:pt>
              </c:numCache>
            </c:numRef>
          </c:val>
          <c:smooth val="0"/>
        </c:ser>
        <c:dLbls>
          <c:dLblPos val="t"/>
          <c:showLegendKey val="0"/>
          <c:showVal val="1"/>
          <c:showCatName val="0"/>
          <c:showSerName val="0"/>
          <c:showPercent val="0"/>
          <c:showBubbleSize val="0"/>
        </c:dLbls>
        <c:marker val="1"/>
        <c:smooth val="0"/>
        <c:axId val="332814784"/>
        <c:axId val="332815176"/>
      </c:lineChart>
      <c:catAx>
        <c:axId val="33281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32815176"/>
        <c:crosses val="autoZero"/>
        <c:auto val="1"/>
        <c:lblAlgn val="ctr"/>
        <c:lblOffset val="100"/>
        <c:noMultiLvlLbl val="0"/>
      </c:catAx>
      <c:valAx>
        <c:axId val="332815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32814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a:t> NABADZĪBAS RISKA INDEKSS </a:t>
            </a:r>
            <a:r>
              <a:rPr lang="lv-LV" cap="all" baseline="0"/>
              <a:t>strādājošiem iedzīvotājiem </a:t>
            </a:r>
            <a:r>
              <a:rPr lang="lv-LV"/>
              <a:t>(%) 18-64</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lineChart>
        <c:grouping val="standard"/>
        <c:varyColors val="0"/>
        <c:ser>
          <c:idx val="0"/>
          <c:order val="0"/>
          <c:tx>
            <c:strRef>
              <c:f>'[NI0040 (1).xlsx]NI0040'!$A$4:$C$4</c:f>
              <c:strCache>
                <c:ptCount val="3"/>
                <c:pt idx="0">
                  <c:v>Strādājošie</c:v>
                </c:pt>
                <c:pt idx="1">
                  <c:v>Pavisam</c:v>
                </c:pt>
                <c:pt idx="2">
                  <c:v>18-64</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'[NI0040 (1).xlsx]NI0040'!$D$1:$N$3</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'[NI0040 (1).xlsx]NI0040'!$D$4:$N$4</c:f>
              <c:numCache>
                <c:formatCode>General</c:formatCode>
                <c:ptCount val="11"/>
                <c:pt idx="0">
                  <c:v>9.1999999999999993</c:v>
                </c:pt>
                <c:pt idx="1">
                  <c:v>11.2</c:v>
                </c:pt>
                <c:pt idx="2">
                  <c:v>9.5</c:v>
                </c:pt>
                <c:pt idx="3">
                  <c:v>10.7</c:v>
                </c:pt>
                <c:pt idx="4">
                  <c:v>11.2</c:v>
                </c:pt>
                <c:pt idx="5">
                  <c:v>9.6999999999999993</c:v>
                </c:pt>
                <c:pt idx="6">
                  <c:v>9.6</c:v>
                </c:pt>
                <c:pt idx="7">
                  <c:v>8.9</c:v>
                </c:pt>
                <c:pt idx="8">
                  <c:v>9.1</c:v>
                </c:pt>
                <c:pt idx="9">
                  <c:v>8.3000000000000007</c:v>
                </c:pt>
                <c:pt idx="10">
                  <c:v>9.4</c:v>
                </c:pt>
              </c:numCache>
            </c:numRef>
          </c:val>
          <c:smooth val="0"/>
        </c:ser>
        <c:dLbls>
          <c:dLblPos val="t"/>
          <c:showLegendKey val="0"/>
          <c:showVal val="1"/>
          <c:showCatName val="0"/>
          <c:showSerName val="0"/>
          <c:showPercent val="0"/>
          <c:showBubbleSize val="0"/>
        </c:dLbls>
        <c:marker val="1"/>
        <c:smooth val="0"/>
        <c:axId val="332815960"/>
        <c:axId val="332812040"/>
      </c:lineChart>
      <c:catAx>
        <c:axId val="332815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32812040"/>
        <c:crosses val="autoZero"/>
        <c:auto val="1"/>
        <c:lblAlgn val="ctr"/>
        <c:lblOffset val="100"/>
        <c:noMultiLvlLbl val="0"/>
      </c:catAx>
      <c:valAx>
        <c:axId val="332812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32815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'proporcija vidējā izglītībā'!$F$4</c:f>
              <c:strCache>
                <c:ptCount val="1"/>
                <c:pt idx="0">
                  <c:v>vispārējā vidējā izglītībā</c:v>
                </c:pt>
              </c:strCache>
            </c:strRef>
          </c:tx>
          <c:spPr>
            <a:solidFill>
              <a:schemeClr val="accent6">
                <a:alpha val="70000"/>
              </a:schemeClr>
            </a:solidFill>
            <a:ln>
              <a:noFill/>
            </a:ln>
            <a:effectLst/>
          </c:spPr>
          <c:invertIfNegative val="0"/>
          <c:dLbls>
            <c:spPr>
              <a:noFill/>
              <a:ln>
                <a:noFill/>
              </a:ln>
              <a:effectLst/>
            </c:spPr>
            <c:txPr>
              <a:bodyPr rot="0" vert="horz"/>
              <a:lstStyle/>
              <a:p>
                <a:pPr>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'proporcija vidējā izglītībā'!$A$5:$A$9</c:f>
              <c:strCache>
                <c:ptCount val="5"/>
                <c:pt idx="0">
                  <c:v>2011./2012.m.g.</c:v>
                </c:pt>
                <c:pt idx="1">
                  <c:v>2012./2013.m.g.</c:v>
                </c:pt>
                <c:pt idx="2">
                  <c:v>2013./2014.m.g.</c:v>
                </c:pt>
                <c:pt idx="3">
                  <c:v>2014./2015.m.g.</c:v>
                </c:pt>
                <c:pt idx="4">
                  <c:v>2015./2016.m.g.</c:v>
                </c:pt>
              </c:strCache>
            </c:strRef>
          </c:cat>
          <c:val>
            <c:numRef>
              <c:f>'proporcija vidējā izglītībā'!$F$5:$F$9</c:f>
              <c:numCache>
                <c:formatCode>General</c:formatCode>
                <c:ptCount val="5"/>
                <c:pt idx="0">
                  <c:v>60.86</c:v>
                </c:pt>
                <c:pt idx="1">
                  <c:v>60.83</c:v>
                </c:pt>
                <c:pt idx="2">
                  <c:v>60.23</c:v>
                </c:pt>
                <c:pt idx="3">
                  <c:v>61.25</c:v>
                </c:pt>
                <c:pt idx="4">
                  <c:v>61.8</c:v>
                </c:pt>
              </c:numCache>
            </c:numRef>
          </c:val>
        </c:ser>
        <c:ser>
          <c:idx val="1"/>
          <c:order val="1"/>
          <c:tx>
            <c:strRef>
              <c:f>'proporcija vidējā izglītībā'!$G$4</c:f>
              <c:strCache>
                <c:ptCount val="1"/>
                <c:pt idx="0">
                  <c:v>profesionālajā vidējā izglītībā</c:v>
                </c:pt>
              </c:strCache>
            </c:strRef>
          </c:tx>
          <c:spPr>
            <a:solidFill>
              <a:schemeClr val="bg2">
                <a:lumMod val="90000"/>
                <a:alpha val="70000"/>
              </a:schemeClr>
            </a:solidFill>
            <a:ln>
              <a:noFill/>
            </a:ln>
            <a:effectLst/>
          </c:spPr>
          <c:invertIfNegative val="0"/>
          <c:dLbls>
            <c:spPr>
              <a:noFill/>
              <a:ln>
                <a:noFill/>
              </a:ln>
              <a:effectLst/>
            </c:spPr>
            <c:txPr>
              <a:bodyPr rot="0" vert="horz"/>
              <a:lstStyle/>
              <a:p>
                <a:pPr>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'proporcija vidējā izglītībā'!$A$5:$A$9</c:f>
              <c:strCache>
                <c:ptCount val="5"/>
                <c:pt idx="0">
                  <c:v>2011./2012.m.g.</c:v>
                </c:pt>
                <c:pt idx="1">
                  <c:v>2012./2013.m.g.</c:v>
                </c:pt>
                <c:pt idx="2">
                  <c:v>2013./2014.m.g.</c:v>
                </c:pt>
                <c:pt idx="3">
                  <c:v>2014./2015.m.g.</c:v>
                </c:pt>
                <c:pt idx="4">
                  <c:v>2015./2016.m.g.</c:v>
                </c:pt>
              </c:strCache>
            </c:strRef>
          </c:cat>
          <c:val>
            <c:numRef>
              <c:f>'proporcija vidējā izglītībā'!$G$5:$G$9</c:f>
              <c:numCache>
                <c:formatCode>General</c:formatCode>
                <c:ptCount val="5"/>
                <c:pt idx="0">
                  <c:v>39.14</c:v>
                </c:pt>
                <c:pt idx="1">
                  <c:v>39.17</c:v>
                </c:pt>
                <c:pt idx="2">
                  <c:v>39.770000000000003</c:v>
                </c:pt>
                <c:pt idx="3">
                  <c:v>38.75</c:v>
                </c:pt>
                <c:pt idx="4">
                  <c:v>38.200000000000003</c:v>
                </c:pt>
              </c:numCache>
            </c:numRef>
          </c:val>
        </c:ser>
        <c:dLbls>
          <c:showLegendKey val="0"/>
          <c:showVal val="0"/>
          <c:showCatName val="0"/>
          <c:showSerName val="0"/>
          <c:showPercent val="0"/>
          <c:showBubbleSize val="0"/>
        </c:dLbls>
        <c:gapWidth val="50"/>
        <c:overlap val="100"/>
        <c:axId val="306943848"/>
        <c:axId val="306949728"/>
      </c:barChart>
      <c:catAx>
        <c:axId val="306943848"/>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vert="horz"/>
          <a:lstStyle/>
          <a:p>
            <a:pPr>
              <a:defRPr/>
            </a:pPr>
            <a:endParaRPr lang="lv-LV"/>
          </a:p>
        </c:txPr>
        <c:crossAx val="306949728"/>
        <c:crosses val="autoZero"/>
        <c:auto val="1"/>
        <c:lblAlgn val="ctr"/>
        <c:lblOffset val="100"/>
        <c:noMultiLvlLbl val="0"/>
      </c:catAx>
      <c:valAx>
        <c:axId val="306949728"/>
        <c:scaling>
          <c:orientation val="minMax"/>
          <c:max val="100"/>
          <c:min val="0"/>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lv-LV"/>
          </a:p>
        </c:txPr>
        <c:crossAx val="306943848"/>
        <c:crosses val="autoZero"/>
        <c:crossBetween val="between"/>
      </c:valAx>
      <c:spPr>
        <a:noFill/>
        <a:ln>
          <a:noFill/>
        </a:ln>
        <a:effectLst/>
      </c:spPr>
    </c:plotArea>
    <c:legend>
      <c:legendPos val="b"/>
      <c:layout/>
      <c:overlay val="0"/>
      <c:spPr>
        <a:noFill/>
        <a:ln>
          <a:noFill/>
        </a:ln>
        <a:effectLst/>
      </c:spPr>
      <c:txPr>
        <a:bodyPr rot="0" vert="horz"/>
        <a:lstStyle/>
        <a:p>
          <a:pPr>
            <a:defRPr/>
          </a:pPr>
          <a:endParaRPr lang="lv-LV"/>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lv-LV"/>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36630577427822E-2"/>
          <c:y val="3.1941920123249624E-2"/>
          <c:w val="0.92363369422572184"/>
          <c:h val="0.90472116212799492"/>
        </c:manualLayout>
      </c:layout>
      <c:barChart>
        <c:barDir val="col"/>
        <c:grouping val="clustered"/>
        <c:varyColors val="0"/>
        <c:ser>
          <c:idx val="0"/>
          <c:order val="0"/>
          <c:tx>
            <c:strRef>
              <c:f>'stud_skaita dinamika'!$C$75</c:f>
              <c:strCache>
                <c:ptCount val="1"/>
                <c:pt idx="0">
                  <c:v>Studējošo skaits</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'stud_skaita dinamika'!$D$74:$H$74</c:f>
              <c:strCache>
                <c:ptCount val="5"/>
                <c:pt idx="0">
                  <c:v>2007/2008</c:v>
                </c:pt>
                <c:pt idx="1">
                  <c:v>2009/2010</c:v>
                </c:pt>
                <c:pt idx="2">
                  <c:v>2011/2012</c:v>
                </c:pt>
                <c:pt idx="3">
                  <c:v>2013/2014</c:v>
                </c:pt>
                <c:pt idx="4">
                  <c:v>2015/2016</c:v>
                </c:pt>
              </c:strCache>
            </c:strRef>
          </c:cat>
          <c:val>
            <c:numRef>
              <c:f>'stud_skaita dinamika'!$D$75:$H$75</c:f>
              <c:numCache>
                <c:formatCode>General</c:formatCode>
                <c:ptCount val="5"/>
                <c:pt idx="0">
                  <c:v>29563</c:v>
                </c:pt>
                <c:pt idx="1">
                  <c:v>29709</c:v>
                </c:pt>
                <c:pt idx="2">
                  <c:v>30711</c:v>
                </c:pt>
                <c:pt idx="3">
                  <c:v>31266</c:v>
                </c:pt>
                <c:pt idx="4">
                  <c:v>31133</c:v>
                </c:pt>
              </c:numCache>
            </c:numRef>
          </c:val>
        </c:ser>
        <c:dLbls>
          <c:showLegendKey val="0"/>
          <c:showVal val="1"/>
          <c:showCatName val="0"/>
          <c:showSerName val="0"/>
          <c:showPercent val="0"/>
          <c:showBubbleSize val="0"/>
        </c:dLbls>
        <c:gapWidth val="219"/>
        <c:overlap val="-27"/>
        <c:axId val="306949336"/>
        <c:axId val="306943456"/>
      </c:barChart>
      <c:catAx>
        <c:axId val="306949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06943456"/>
        <c:crosses val="autoZero"/>
        <c:auto val="1"/>
        <c:lblAlgn val="ctr"/>
        <c:lblOffset val="100"/>
        <c:noMultiLvlLbl val="0"/>
      </c:catAx>
      <c:valAx>
        <c:axId val="306943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069493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v-LV"/>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0.56496</cdr:x>
      <cdr:y>0.21167</cdr:y>
    </cdr:from>
    <cdr:to>
      <cdr:x>0.64745</cdr:x>
      <cdr:y>0.31028</cdr:y>
    </cdr:to>
    <cdr:cxnSp macro="">
      <cdr:nvCxnSpPr>
        <cdr:cNvPr id="3" name="Straight Connector 2"/>
        <cdr:cNvCxnSpPr/>
      </cdr:nvCxnSpPr>
      <cdr:spPr>
        <a:xfrm xmlns:a="http://schemas.openxmlformats.org/drawingml/2006/main">
          <a:off x="3457576" y="838200"/>
          <a:ext cx="504825" cy="39052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7A9A5F68-F732-4A49-9C0C-2F9C706F1F4B}" type="datetimeFigureOut">
              <a:rPr lang="lv-LV" smtClean="0"/>
              <a:t>05.10.2016</a:t>
            </a:fld>
            <a:endParaRPr lang="lv-LV"/>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r>
              <a:rPr lang="lv-LV" smtClean="0"/>
              <a:t>Pārresoru koordinācijas centrs</a:t>
            </a:r>
            <a:endParaRPr lang="lv-LV"/>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1495BAAE-EFFD-4639-AC16-69969E89FBBE}" type="slidenum">
              <a:rPr lang="lv-LV" smtClean="0"/>
              <a:t>‹#›</a:t>
            </a:fld>
            <a:endParaRPr lang="lv-LV"/>
          </a:p>
        </p:txBody>
      </p:sp>
    </p:spTree>
    <p:extLst>
      <p:ext uri="{BB962C8B-B14F-4D97-AF65-F5344CB8AC3E}">
        <p14:creationId xmlns:p14="http://schemas.microsoft.com/office/powerpoint/2010/main" val="157154767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0C45DBC8-29C4-4DEE-8CCA-B66E3B2F518F}" type="datetimeFigureOut">
              <a:rPr lang="lv-LV" smtClean="0"/>
              <a:t>05.10.2016</a:t>
            </a:fld>
            <a:endParaRPr lang="lv-LV"/>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r>
              <a:rPr lang="lv-LV" smtClean="0"/>
              <a:t>Pārresoru koordinācijas centrs</a:t>
            </a:r>
            <a:endParaRPr lang="lv-LV"/>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25FC690-CC19-4397-83D4-099D9C53A1F1}" type="slidenum">
              <a:rPr lang="lv-LV" smtClean="0"/>
              <a:t>‹#›</a:t>
            </a:fld>
            <a:endParaRPr lang="lv-LV"/>
          </a:p>
        </p:txBody>
      </p:sp>
    </p:spTree>
    <p:extLst>
      <p:ext uri="{BB962C8B-B14F-4D97-AF65-F5344CB8AC3E}">
        <p14:creationId xmlns:p14="http://schemas.microsoft.com/office/powerpoint/2010/main" val="37845877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zm.gov.lv/lv/publikacijas-un-statistika/statistika-par-izglitibu/statistika-par-augstako-izglitib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ata.csb.gov.lv/pxweb/lv/Sociala/Sociala__ikgad__iedz__dzimst/?tablelist=true&amp;rxid=cdcb978c-22b0-416a-aacc-aa650d3e2ce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c.europa.eu/economy_finance/publications/european_economy/2014/pdf/ee8_e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4B6749-7C78-4B42-A29B-FF91E7564CF8}" type="slidenum">
              <a:rPr lang="lv-LV" altLang="lv-LV">
                <a:solidFill>
                  <a:prstClr val="black"/>
                </a:solidFill>
              </a:rPr>
              <a:pPr/>
              <a:t>3</a:t>
            </a:fld>
            <a:endParaRPr lang="lv-LV" altLang="lv-LV">
              <a:solidFill>
                <a:prstClr val="black"/>
              </a:solidFill>
            </a:endParaRPr>
          </a:p>
        </p:txBody>
      </p:sp>
    </p:spTree>
    <p:extLst>
      <p:ext uri="{BB962C8B-B14F-4D97-AF65-F5344CB8AC3E}">
        <p14:creationId xmlns:p14="http://schemas.microsoft.com/office/powerpoint/2010/main" val="1897101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smtClean="0"/>
              <a:t>No 2015. g. MP ziņojuma - </a:t>
            </a:r>
            <a:r>
              <a:rPr lang="lv-LV" sz="1200" kern="1200" dirty="0" smtClean="0">
                <a:solidFill>
                  <a:schemeClr val="tx1"/>
                </a:solidFill>
                <a:effectLst/>
                <a:latin typeface="+mn-lt"/>
                <a:ea typeface="+mn-ea"/>
                <a:cs typeface="+mn-cs"/>
              </a:rPr>
              <a:t>jo lielāka ienākumu nevienlīdzība un iedzīvotāju skaits ar zemiem ienākumiem, jo mazākas iespējas augt iedzīvotāju patēriņam, kas veido nozīmīgu daļu no iekšzemes kopprodukta.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lv-LV" sz="1200" kern="1200" dirty="0" smtClean="0">
                <a:solidFill>
                  <a:schemeClr val="tx1"/>
                </a:solidFill>
                <a:effectLst/>
                <a:latin typeface="+mn-lt"/>
                <a:ea typeface="+mn-ea"/>
                <a:cs typeface="+mn-cs"/>
              </a:rPr>
              <a:t>mazākas iespējas saņemt kvalitatīvu izglītību,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lv-LV" sz="1200" kern="1200" dirty="0" smtClean="0">
                <a:solidFill>
                  <a:schemeClr val="tx1"/>
                </a:solidFill>
                <a:effectLst/>
                <a:latin typeface="+mn-lt"/>
                <a:ea typeface="+mn-ea"/>
                <a:cs typeface="+mn-cs"/>
              </a:rPr>
              <a:t>veikt ieguldījumus savas karjeras un darba iespēju attīstībā, kas ļautu nākotnē pretendēt uz labu darbu vai veidot pelnošu uzņēmējdarbību.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Veidojas</a:t>
            </a:r>
            <a:r>
              <a:rPr lang="lv-LV" sz="1200" kern="1200" baseline="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apburtais loks – nevienlīdzības spirāle</a:t>
            </a:r>
            <a:r>
              <a:rPr lang="lv-LV" sz="1200" kern="1200" baseline="0" dirty="0" smtClean="0">
                <a:solidFill>
                  <a:schemeClr val="tx1"/>
                </a:solidFill>
                <a:effectLst/>
                <a:latin typeface="+mn-lt"/>
                <a:ea typeface="+mn-ea"/>
                <a:cs typeface="+mn-cs"/>
              </a:rPr>
              <a:t> </a:t>
            </a:r>
            <a:r>
              <a:rPr lang="lv-LV" sz="1200" kern="1200" baseline="0" dirty="0" smtClean="0">
                <a:solidFill>
                  <a:schemeClr val="tx1"/>
                </a:solidFill>
                <a:effectLst/>
                <a:latin typeface="+mn-lt"/>
                <a:ea typeface="+mn-ea"/>
                <a:cs typeface="+mn-cs"/>
                <a:sym typeface="Wingdings" panose="05000000000000000000" pitchFamily="2" charset="2"/>
              </a:rPr>
              <a:t> </a:t>
            </a:r>
            <a:r>
              <a:rPr lang="lv-LV" sz="1200" kern="1200" dirty="0" smtClean="0">
                <a:solidFill>
                  <a:schemeClr val="tx1"/>
                </a:solidFill>
                <a:effectLst/>
                <a:latin typeface="+mn-lt"/>
                <a:ea typeface="+mn-ea"/>
                <a:cs typeface="+mn-cs"/>
              </a:rPr>
              <a:t>iespēju nevienlīdzība, kas saglabā un padziļina ienākumu nevienlīdzību.</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Pasaules ekonomikas foruma pētījumā "Outlook </a:t>
            </a:r>
            <a:r>
              <a:rPr lang="lv-LV" sz="1200" kern="1200" dirty="0" err="1" smtClean="0">
                <a:solidFill>
                  <a:schemeClr val="tx1"/>
                </a:solidFill>
                <a:effectLst/>
                <a:latin typeface="+mn-lt"/>
                <a:ea typeface="+mn-ea"/>
                <a:cs typeface="+mn-cs"/>
              </a:rPr>
              <a:t>on</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the</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Global</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Agenda</a:t>
            </a:r>
            <a:r>
              <a:rPr lang="lv-LV" sz="1200" kern="1200" dirty="0" smtClean="0">
                <a:solidFill>
                  <a:schemeClr val="tx1"/>
                </a:solidFill>
                <a:effectLst/>
                <a:latin typeface="+mn-lt"/>
                <a:ea typeface="+mn-ea"/>
                <a:cs typeface="+mn-cs"/>
              </a:rPr>
              <a:t> 2015" labāka izglītība, nodokļu politika un darbavietu radīšana tiek minētas kā potenciāli labākie rīki ienākumu nevienlīdzības mazināšanai. Kā iespējamie risinājumi tiek minēti arī darbaspēka attīstība, sociālā politika un ienākumu pārdale. PB ziņojums 2015.g. uzsver, ka nabadzība nav tikai naudas līdzekļu trūkums, bet tā samazina indivīda psiholoģiskos un sociālos resursus, tādējādi palielinot iespēju indivīdam pieņemt lēmumus, kas neļauj izrauties no nabadzības.</a:t>
            </a:r>
            <a:r>
              <a:rPr lang="lv-LV"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Nepieciešams turpināt un padarīt vēl mērķtiecīgāku uzsākto valsts politiku ienākumu nevienlīdzības mazināšanai, lai veicinātu ienākumu pieaugumu nabadzības riskam visvairāk pakļautajām iedzīvotāju grupām – vienas personas mājsaim­niecībām, gados vecākiem cilvēkiem, kuri dzīvo vieni, viena vecāka ģimenēm un ģimenēm ar trim un vairāk bērniem.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Galvenie rīcības virzieni ienākumu nevienlīdzības ierobežošanai ir bezdarba mazināšana, labāk atalgotu darbavietu radīšana un valsts nodokļu politika. </a:t>
            </a:r>
            <a:endParaRPr lang="lv-LV"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Latvija 2030 kā ienākumu nevienlīdzību raksturojošs stratēģiskais indikators ir iekļauts Džini indekss, un arī saskaņā ar šo rādītāju ienākumu nevienlīdzība Latvijā (2013. gadā indeksa vērtība Latvijā bija 35,2, Lietuvā – 34,6, Igaunijā 32,9, bet ES vidēji – 30,5) ilgstoši bijusi viena no augstākajām ES. Latvijas ilgtspējīgas attīstības stratēģijā plānotais mērķis ir sasniegt Džini indeksa vērtību, kas nav augstāka par 30. </a:t>
            </a:r>
          </a:p>
        </p:txBody>
      </p:sp>
      <p:sp>
        <p:nvSpPr>
          <p:cNvPr id="4" name="Date Placeholder 3"/>
          <p:cNvSpPr>
            <a:spLocks noGrp="1"/>
          </p:cNvSpPr>
          <p:nvPr>
            <p:ph type="dt" idx="10"/>
          </p:nvPr>
        </p:nvSpPr>
        <p:spPr/>
        <p:txBody>
          <a:bodyPr/>
          <a:lstStyle/>
          <a:p>
            <a:fld id="{957991A1-2EA5-4D22-AFF9-88FF94676F85}" type="datetime1">
              <a:rPr lang="lv-LV" smtClean="0"/>
              <a:t>05.10.2016</a:t>
            </a:fld>
            <a:endParaRPr lang="lv-LV"/>
          </a:p>
        </p:txBody>
      </p:sp>
      <p:sp>
        <p:nvSpPr>
          <p:cNvPr id="5" name="Footer Placeholder 4"/>
          <p:cNvSpPr>
            <a:spLocks noGrp="1"/>
          </p:cNvSpPr>
          <p:nvPr>
            <p:ph type="ftr" sz="quarter" idx="11"/>
          </p:nvPr>
        </p:nvSpPr>
        <p:spPr/>
        <p:txBody>
          <a:bodyPr/>
          <a:lstStyle/>
          <a:p>
            <a:r>
              <a:rPr lang="lv-LV" smtClean="0"/>
              <a:t>Pārresoru koordinācijas centrs</a:t>
            </a:r>
            <a:endParaRPr lang="lv-LV"/>
          </a:p>
        </p:txBody>
      </p:sp>
      <p:sp>
        <p:nvSpPr>
          <p:cNvPr id="6" name="Slide Number Placeholder 5"/>
          <p:cNvSpPr>
            <a:spLocks noGrp="1"/>
          </p:cNvSpPr>
          <p:nvPr>
            <p:ph type="sldNum" sz="quarter" idx="12"/>
          </p:nvPr>
        </p:nvSpPr>
        <p:spPr/>
        <p:txBody>
          <a:bodyPr/>
          <a:lstStyle/>
          <a:p>
            <a:fld id="{D25FC690-CC19-4397-83D4-099D9C53A1F1}" type="slidenum">
              <a:rPr lang="lv-LV" smtClean="0"/>
              <a:t>12</a:t>
            </a:fld>
            <a:endParaRPr lang="lv-LV"/>
          </a:p>
        </p:txBody>
      </p:sp>
    </p:spTree>
    <p:extLst>
      <p:ext uri="{BB962C8B-B14F-4D97-AF65-F5344CB8AC3E}">
        <p14:creationId xmlns:p14="http://schemas.microsoft.com/office/powerpoint/2010/main" val="3015468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smtClean="0">
                <a:solidFill>
                  <a:schemeClr val="tx1"/>
                </a:solidFill>
                <a:effectLst/>
                <a:latin typeface="+mn-lt"/>
                <a:ea typeface="+mn-ea"/>
                <a:cs typeface="+mn-cs"/>
              </a:rPr>
              <a:t>No</a:t>
            </a:r>
            <a:r>
              <a:rPr lang="lv-LV" sz="1200" kern="1200" baseline="0" dirty="0" smtClean="0">
                <a:solidFill>
                  <a:schemeClr val="tx1"/>
                </a:solidFill>
                <a:effectLst/>
                <a:latin typeface="+mn-lt"/>
                <a:ea typeface="+mn-ea"/>
                <a:cs typeface="+mn-cs"/>
              </a:rPr>
              <a:t> 2015.g. MP ziņojuma:</a:t>
            </a:r>
          </a:p>
          <a:p>
            <a:r>
              <a:rPr lang="lv-LV" sz="1200" kern="1200" dirty="0" smtClean="0">
                <a:solidFill>
                  <a:schemeClr val="tx1"/>
                </a:solidFill>
                <a:effectLst/>
                <a:latin typeface="+mn-lt"/>
                <a:ea typeface="+mn-ea"/>
                <a:cs typeface="+mn-cs"/>
              </a:rPr>
              <a:t>Lai gan strādājošo reālās darba samaksas dinamika jau šobrīd sasniegusi 2020. gadā paredzēto, tā var sarukt nākotnē. Latvijas Bankas ekonomiste Daina Paula: "Atalgojuma gada kāpums šogad varētu turpināt palēnināties, jo pakāpeniski izzudīs t. s. bāzes efekts jeb pērnā gada laikā bijusī atalgojumu paaugstināšanas ietekme.  </a:t>
            </a:r>
            <a:endParaRPr lang="lv-LV"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 Samazinās nabadzības riskam pakļauto nodarbināto īpatsvars (2013. gadā – 8,3 %, kas ir zemākais procentuālais īpatsvars kopš 2004. gada), bet tomēr nav sasniegts 2014. gada mērķis (8 %), turklāt strauji jāvirzās, lai 2020. gadā sasniegtu 5 %.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Vienlaikus tika veikti pasākumi </a:t>
            </a:r>
            <a:r>
              <a:rPr lang="lv-LV" sz="1200" b="1" kern="1200" dirty="0" smtClean="0">
                <a:solidFill>
                  <a:schemeClr val="tx1"/>
                </a:solidFill>
                <a:effectLst/>
                <a:latin typeface="+mn-lt"/>
                <a:ea typeface="+mn-ea"/>
                <a:cs typeface="+mn-cs"/>
              </a:rPr>
              <a:t>nereģistrētās nodarbinātības mazināšanai</a:t>
            </a:r>
            <a:r>
              <a:rPr lang="lv-LV" sz="1200" kern="1200" dirty="0" smtClean="0">
                <a:solidFill>
                  <a:schemeClr val="tx1"/>
                </a:solidFill>
                <a:effectLst/>
                <a:latin typeface="+mn-lt"/>
                <a:ea typeface="+mn-ea"/>
                <a:cs typeface="+mn-cs"/>
              </a:rPr>
              <a:t>, tādējādi atbalstot darbinieku iespējas saņemt sociālās apdrošināšanas pakalpojumus. </a:t>
            </a:r>
            <a:r>
              <a:rPr lang="lv-LV" sz="1200" b="1" kern="1200" dirty="0" smtClean="0">
                <a:solidFill>
                  <a:schemeClr val="tx1"/>
                </a:solidFill>
                <a:effectLst/>
                <a:latin typeface="+mn-lt"/>
                <a:ea typeface="+mn-ea"/>
                <a:cs typeface="+mn-cs"/>
              </a:rPr>
              <a:t>Samazinājies ēnu ekonomikas īpatsvars</a:t>
            </a:r>
            <a:r>
              <a:rPr lang="lv-LV" sz="1200" kern="1200" dirty="0" smtClean="0">
                <a:solidFill>
                  <a:schemeClr val="tx1"/>
                </a:solidFill>
                <a:effectLst/>
                <a:latin typeface="+mn-lt"/>
                <a:ea typeface="+mn-ea"/>
                <a:cs typeface="+mn-cs"/>
              </a:rPr>
              <a:t>, un nākotnē jāstrādā pie aplokšņu algu samazināšanas, kā arī patiesu nostrādāto darbu stundu norādīšanas. Sociāli atbildīgas uzņēmējdarbības īstenošana ir publiskā un privātā sektora uzdevums, kas paredzēts NAP2020, lai sasniegtu cienīga darba mērķi.</a:t>
            </a:r>
          </a:p>
          <a:p>
            <a:r>
              <a:rPr lang="lv-LV" sz="1200" kern="1200" dirty="0" smtClean="0">
                <a:solidFill>
                  <a:schemeClr val="tx1"/>
                </a:solidFill>
                <a:effectLst/>
                <a:latin typeface="+mn-lt"/>
                <a:ea typeface="+mn-ea"/>
                <a:cs typeface="+mn-cs"/>
              </a:rPr>
              <a:t>Darbaspēka pārorientēšanās uz produktīvākiem darbiem būs iespējama, ieviešot t. s. "darba tirgus apsteidzošo pārkārtojumu sistēmu", kas ir darba tirgus dinamiku </a:t>
            </a:r>
            <a:r>
              <a:rPr lang="lv-LV" sz="1200" kern="1200" dirty="0" err="1" smtClean="0">
                <a:solidFill>
                  <a:schemeClr val="tx1"/>
                </a:solidFill>
                <a:effectLst/>
                <a:latin typeface="+mn-lt"/>
                <a:ea typeface="+mn-ea"/>
                <a:cs typeface="+mn-cs"/>
              </a:rPr>
              <a:t>monitorējošs</a:t>
            </a:r>
            <a:r>
              <a:rPr lang="lv-LV" sz="1200" kern="1200" dirty="0" smtClean="0">
                <a:solidFill>
                  <a:schemeClr val="tx1"/>
                </a:solidFill>
                <a:effectLst/>
                <a:latin typeface="+mn-lt"/>
                <a:ea typeface="+mn-ea"/>
                <a:cs typeface="+mn-cs"/>
              </a:rPr>
              <a:t> un attīstību prognozējošs instruments, kas balstīts darba tirgus piedāvājuma un pieprasījuma dinamikas analīzē. Instruments tiek veidots ar Eiropas Savienības struktūrfondu atbalstu. Darba tirgus disproporciju mazināšanai arvien nozīmīgāka kļūs pieaugušo iesaiste tālākizglītībā un atbilstošs izglītības piedāvājums.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smtClean="0">
                <a:solidFill>
                  <a:schemeClr val="tx1"/>
                </a:solidFill>
                <a:effectLst/>
                <a:latin typeface="+mn-lt"/>
                <a:ea typeface="+mn-ea"/>
                <a:cs typeface="+mn-cs"/>
              </a:rPr>
              <a:t>Cilvēku</a:t>
            </a:r>
            <a:r>
              <a:rPr lang="lv-LV" sz="1200" b="1" kern="1200" baseline="0" dirty="0" smtClean="0">
                <a:solidFill>
                  <a:schemeClr val="tx1"/>
                </a:solidFill>
                <a:effectLst/>
                <a:latin typeface="+mn-lt"/>
                <a:ea typeface="+mn-ea"/>
                <a:cs typeface="+mn-cs"/>
              </a:rPr>
              <a:t> ar ierobežotām darba spējām iesaiste darba tirgū</a:t>
            </a:r>
            <a:r>
              <a:rPr lang="lv-LV" sz="1200" kern="1200" baseline="0" dirty="0" smtClean="0">
                <a:solidFill>
                  <a:schemeClr val="tx1"/>
                </a:solidFill>
                <a:effectLst/>
                <a:latin typeface="+mn-lt"/>
                <a:ea typeface="+mn-ea"/>
                <a:cs typeface="+mn-cs"/>
              </a:rPr>
              <a:t>, iespējas iegūt izglītību u.c.</a:t>
            </a:r>
            <a:endParaRPr lang="lv-LV"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sym typeface="Wingdings" panose="05000000000000000000" pitchFamily="2" charset="2"/>
              </a:rPr>
              <a:t> </a:t>
            </a:r>
            <a:r>
              <a:rPr lang="lv-LV" sz="1200" kern="1200" dirty="0" smtClean="0">
                <a:solidFill>
                  <a:schemeClr val="tx1"/>
                </a:solidFill>
                <a:effectLst/>
                <a:latin typeface="+mn-lt"/>
                <a:ea typeface="+mn-ea"/>
                <a:cs typeface="+mn-cs"/>
              </a:rPr>
              <a:t>UK apstiprināti kritēriji darbības programmas "Izaugsme un nodarbinātība" 9.1.4. specifiskā atbalsta mērķa "Palielināt diskriminācijas riskiem pakļauto iedzīvotāju integrāciju sabiedrībā un darba tirgū" 9.1.4.2. pasākumam "Tehnisko palīglīdzekļu apmaiņas sistēma".</a:t>
            </a:r>
            <a:endParaRPr lang="lv-LV"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kern="1200" baseline="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Ekonomikas spriedzes indekss ir labvēlīgāks, nekā tika prognozēts. </a:t>
            </a:r>
          </a:p>
          <a:p>
            <a:r>
              <a:rPr lang="lv-LV" sz="1200" kern="1200" dirty="0" smtClean="0">
                <a:solidFill>
                  <a:schemeClr val="tx1"/>
                </a:solidFill>
                <a:effectLst/>
                <a:latin typeface="+mn-lt"/>
                <a:ea typeface="+mn-ea"/>
                <a:cs typeface="+mn-cs"/>
              </a:rPr>
              <a:t>Valdība jau 2013. gadā sāka mazināt darbaspēka nodokļu slogu, prioritāri iedzīvotājiem ar zemiem ienākumiem. Tika palielināta minimālā alga (2014. gadā līdz 320 </a:t>
            </a:r>
            <a:r>
              <a:rPr lang="lv-LV" sz="1200" i="1" kern="1200" dirty="0" err="1" smtClean="0">
                <a:solidFill>
                  <a:schemeClr val="tx1"/>
                </a:solidFill>
                <a:effectLst/>
                <a:latin typeface="+mn-lt"/>
                <a:ea typeface="+mn-ea"/>
                <a:cs typeface="+mn-cs"/>
              </a:rPr>
              <a:t>euro</a:t>
            </a:r>
            <a:r>
              <a:rPr lang="lv-LV" sz="1200" kern="1200" dirty="0" smtClean="0">
                <a:solidFill>
                  <a:schemeClr val="tx1"/>
                </a:solidFill>
                <a:effectLst/>
                <a:latin typeface="+mn-lt"/>
                <a:ea typeface="+mn-ea"/>
                <a:cs typeface="+mn-cs"/>
              </a:rPr>
              <a:t>, 2015. gadā līdz 360 </a:t>
            </a:r>
            <a:r>
              <a:rPr lang="lv-LV" sz="1200" i="1" kern="1200" dirty="0" err="1" smtClean="0">
                <a:solidFill>
                  <a:schemeClr val="tx1"/>
                </a:solidFill>
                <a:effectLst/>
                <a:latin typeface="+mn-lt"/>
                <a:ea typeface="+mn-ea"/>
                <a:cs typeface="+mn-cs"/>
              </a:rPr>
              <a:t>euro</a:t>
            </a:r>
            <a:r>
              <a:rPr lang="lv-LV" sz="1200" kern="1200" dirty="0" smtClean="0">
                <a:solidFill>
                  <a:schemeClr val="tx1"/>
                </a:solidFill>
                <a:effectLst/>
                <a:latin typeface="+mn-lt"/>
                <a:ea typeface="+mn-ea"/>
                <a:cs typeface="+mn-cs"/>
              </a:rPr>
              <a:t>). No 2014. gada mājsaimniecībās ar bērniem atspaidu deva atvieglojumi par apgādājamiem un pabalstu sistēmas pilnveidošana, lai atbalstītu bērnu dzimšanu un citas priekšrocības. Sākot ar 2014. gadu, pedagogiem un citiem publiskajā sektorā strādājošajiem palielināja zemākās darba algas likmes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baseline="0" dirty="0" smtClean="0">
                <a:solidFill>
                  <a:schemeClr val="tx1"/>
                </a:solidFill>
                <a:effectLst/>
                <a:latin typeface="+mn-lt"/>
                <a:ea typeface="+mn-ea"/>
                <a:cs typeface="+mn-cs"/>
              </a:rPr>
              <a:t>T</a:t>
            </a:r>
            <a:r>
              <a:rPr lang="lv-LV" sz="1200" kern="1200" dirty="0" smtClean="0">
                <a:solidFill>
                  <a:schemeClr val="tx1"/>
                </a:solidFill>
                <a:effectLst/>
                <a:latin typeface="+mn-lt"/>
                <a:ea typeface="+mn-ea"/>
                <a:cs typeface="+mn-cs"/>
              </a:rPr>
              <a:t>iekšanās uz augsta līmeņa nodarbinātību ekonomikā, kuras konkurētspēja balstās uz zemu darba algu, negatīvi ietekmētu tautas attīstību un vidusšķiras veidošanos. Izaicinājums ir veikt atalgojuma konverģenci ar citām Eiropas dalībvalstīm, lai saglabātu iespējas cilvēkiem vairot ekonomisko aktivitāti Latvijā, vienlaikus nodrošinot ekonomikas konkurētspēju. </a:t>
            </a:r>
          </a:p>
        </p:txBody>
      </p:sp>
      <p:sp>
        <p:nvSpPr>
          <p:cNvPr id="4" name="Datuma vietturis 3"/>
          <p:cNvSpPr>
            <a:spLocks noGrp="1"/>
          </p:cNvSpPr>
          <p:nvPr>
            <p:ph type="dt" idx="10"/>
          </p:nvPr>
        </p:nvSpPr>
        <p:spPr/>
        <p:txBody>
          <a:bodyPr/>
          <a:lstStyle/>
          <a:p>
            <a:fld id="{F72FB079-52D8-433A-9DF3-1E56D46ACDA7}" type="datetime1">
              <a:rPr lang="lv-LV" smtClean="0"/>
              <a:t>05.10.2016</a:t>
            </a:fld>
            <a:endParaRPr lang="lv-LV"/>
          </a:p>
        </p:txBody>
      </p:sp>
      <p:sp>
        <p:nvSpPr>
          <p:cNvPr id="5" name="Kājenes vietturis 4"/>
          <p:cNvSpPr>
            <a:spLocks noGrp="1"/>
          </p:cNvSpPr>
          <p:nvPr>
            <p:ph type="ftr" sz="quarter" idx="11"/>
          </p:nvPr>
        </p:nvSpPr>
        <p:spPr/>
        <p:txBody>
          <a:bodyPr/>
          <a:lstStyle/>
          <a:p>
            <a:r>
              <a:rPr lang="lv-LV" smtClean="0"/>
              <a:t>Pārresoru koordinācijas centrs</a:t>
            </a:r>
            <a:endParaRPr lang="lv-LV"/>
          </a:p>
        </p:txBody>
      </p:sp>
      <p:sp>
        <p:nvSpPr>
          <p:cNvPr id="6" name="Slaida numura vietturis 5"/>
          <p:cNvSpPr>
            <a:spLocks noGrp="1"/>
          </p:cNvSpPr>
          <p:nvPr>
            <p:ph type="sldNum" sz="quarter" idx="12"/>
          </p:nvPr>
        </p:nvSpPr>
        <p:spPr/>
        <p:txBody>
          <a:bodyPr/>
          <a:lstStyle/>
          <a:p>
            <a:fld id="{D25FC690-CC19-4397-83D4-099D9C53A1F1}" type="slidenum">
              <a:rPr lang="lv-LV" smtClean="0"/>
              <a:t>13</a:t>
            </a:fld>
            <a:endParaRPr lang="lv-LV"/>
          </a:p>
        </p:txBody>
      </p:sp>
    </p:spTree>
    <p:extLst>
      <p:ext uri="{BB962C8B-B14F-4D97-AF65-F5344CB8AC3E}">
        <p14:creationId xmlns:p14="http://schemas.microsoft.com/office/powerpoint/2010/main" val="350268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100" kern="1200" dirty="0" smtClean="0">
                <a:solidFill>
                  <a:schemeClr val="tx1"/>
                </a:solidFill>
                <a:effectLst/>
                <a:latin typeface="Times New Roman" panose="02020603050405020304" pitchFamily="18" charset="0"/>
                <a:ea typeface="+mn-ea"/>
                <a:cs typeface="Times New Roman" panose="02020603050405020304" pitchFamily="18" charset="0"/>
              </a:rPr>
              <a:t>Laika posmā no 2007./2008. – 2015./2016. ak. gadam studējošo skaitam augstskolās STEM programmās ir tendence palielināties (izņemot 2015./2016.ak. gadu) un kopumā pēdējo 8 gadu laikā tas ir pieaudzis par 1570 studentiem jeb 5,3%.  Jāņem vērā, ka kopējais augstskolās studējošo skaits Latvijā šajā laika periodā ir samazinājies par 36%, līdz ar to pozitīvi vērtējams fakts, ka arvien vairāk potenciālie augstskolu studenti izvēlas studijas STEM jomas programmās. Par to liecina šīs jomas studējošo īpatsvara palielināšanās kopējā augstskolās studējošo skaitā – no 25,7 % 2007./2008. ak. gadā līdz 42,4% 2015./2016. ak. gadā (sk. 1.2. attēlu). Studējošo kritums ir sociālajās zinātnēs (uz valsts budžeta samazināšanas un uz maksas studentu rēķina), savukārt studējošo skaitu dabaszinātnēs un inženierzinātnēs ir izdevies noturēt nemainīgu ar budžeta vietu palīdzību.</a:t>
            </a:r>
          </a:p>
          <a:p>
            <a:r>
              <a:rPr lang="lv-LV" sz="1100" kern="1200" dirty="0" smtClean="0">
                <a:solidFill>
                  <a:schemeClr val="tx1"/>
                </a:solidFill>
                <a:effectLst/>
                <a:latin typeface="Times New Roman" panose="02020603050405020304" pitchFamily="18" charset="0"/>
                <a:ea typeface="+mn-ea"/>
                <a:cs typeface="Times New Roman" panose="02020603050405020304" pitchFamily="18" charset="0"/>
              </a:rPr>
              <a:t>2007./2008.ak.gada sākumā Latvijas augstskolās studēja 114998 studenti, bet 2015./2016.ak. gada sākumā 73504 studenti (</a:t>
            </a:r>
            <a:r>
              <a:rPr lang="lv-LV" sz="1100" u="sng" kern="1200" dirty="0" smtClean="0">
                <a:solidFill>
                  <a:schemeClr val="tx1"/>
                </a:solidFill>
                <a:effectLst/>
                <a:latin typeface="Times New Roman" panose="02020603050405020304" pitchFamily="18" charset="0"/>
                <a:ea typeface="+mn-ea"/>
                <a:cs typeface="Times New Roman" panose="02020603050405020304" pitchFamily="18" charset="0"/>
                <a:hlinkClick r:id="rId3"/>
              </a:rPr>
              <a:t>http://izm.gov.lv/lv/publikacijas-un-statistika/statistika-par-izglitibu/statistika-par-augstako-izglitibu</a:t>
            </a:r>
            <a:r>
              <a:rPr lang="lv-LV" sz="1100" kern="1200" dirty="0" smtClean="0">
                <a:solidFill>
                  <a:schemeClr val="tx1"/>
                </a:solidFill>
                <a:effectLst/>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kern="1200" dirty="0" smtClean="0">
                <a:solidFill>
                  <a:schemeClr val="tx1"/>
                </a:solidFill>
                <a:effectLst/>
                <a:latin typeface="Times New Roman" panose="02020603050405020304" pitchFamily="18" charset="0"/>
                <a:ea typeface="+mn-ea"/>
                <a:cs typeface="Times New Roman" panose="02020603050405020304" pitchFamily="18" charset="0"/>
              </a:rPr>
              <a:t>No kopējā STEM jomas programmu skaita 106 studiju programmas jeb 31% no kopējā skaita tiek īstenotas RTU. Otrs lielākais programmu skaits – 48 studiju programmas – tiek īstenotas LLU, bet trešais lielākais programmu skaits – 40 studiju programmas – tiek īstenotas LU.</a:t>
            </a:r>
          </a:p>
          <a:p>
            <a:endParaRPr lang="lv-LV" sz="11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idx="10"/>
          </p:nvPr>
        </p:nvSpPr>
        <p:spPr/>
        <p:txBody>
          <a:bodyPr/>
          <a:lstStyle/>
          <a:p>
            <a:fld id="{7FF9DE74-E345-46AC-BF75-143681C8BC25}" type="datetime1">
              <a:rPr lang="lv-LV" smtClean="0"/>
              <a:t>05.10.2016</a:t>
            </a:fld>
            <a:endParaRPr lang="lv-LV"/>
          </a:p>
        </p:txBody>
      </p:sp>
      <p:sp>
        <p:nvSpPr>
          <p:cNvPr id="5" name="Footer Placeholder 4"/>
          <p:cNvSpPr>
            <a:spLocks noGrp="1"/>
          </p:cNvSpPr>
          <p:nvPr>
            <p:ph type="ftr" sz="quarter" idx="11"/>
          </p:nvPr>
        </p:nvSpPr>
        <p:spPr/>
        <p:txBody>
          <a:bodyPr/>
          <a:lstStyle/>
          <a:p>
            <a:r>
              <a:rPr lang="lv-LV" smtClean="0"/>
              <a:t>Pārresoru koordinācijas centrs</a:t>
            </a:r>
            <a:endParaRPr lang="lv-LV"/>
          </a:p>
        </p:txBody>
      </p:sp>
      <p:sp>
        <p:nvSpPr>
          <p:cNvPr id="6" name="Slide Number Placeholder 5"/>
          <p:cNvSpPr>
            <a:spLocks noGrp="1"/>
          </p:cNvSpPr>
          <p:nvPr>
            <p:ph type="sldNum" sz="quarter" idx="12"/>
          </p:nvPr>
        </p:nvSpPr>
        <p:spPr/>
        <p:txBody>
          <a:bodyPr/>
          <a:lstStyle/>
          <a:p>
            <a:fld id="{D25FC690-CC19-4397-83D4-099D9C53A1F1}" type="slidenum">
              <a:rPr lang="lv-LV" smtClean="0"/>
              <a:t>16</a:t>
            </a:fld>
            <a:endParaRPr lang="lv-LV"/>
          </a:p>
        </p:txBody>
      </p:sp>
    </p:spTree>
    <p:extLst>
      <p:ext uri="{BB962C8B-B14F-4D97-AF65-F5344CB8AC3E}">
        <p14:creationId xmlns:p14="http://schemas.microsoft.com/office/powerpoint/2010/main" val="3308169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smtClean="0"/>
              <a:t>Mūžizglītība ir izglītības process cilvēka dzīves garumā, kas balstās uz mainīgām vajadzībām iegūt zināšanas, prasmes, pieredzi.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dirty="0" smtClean="0"/>
              <a:t>Pieaugušo izglītība </a:t>
            </a:r>
            <a:r>
              <a:rPr lang="lv-LV" sz="1200" dirty="0" smtClean="0"/>
              <a:t>(PI) ir </a:t>
            </a:r>
            <a:r>
              <a:rPr lang="lv-LV" sz="1200" b="1" u="none" dirty="0" smtClean="0"/>
              <a:t>mūžizglītības posms</a:t>
            </a:r>
            <a:r>
              <a:rPr lang="lv-LV" sz="1200" dirty="0" smtClean="0"/>
              <a:t>, kas </a:t>
            </a:r>
            <a:r>
              <a:rPr lang="lv-LV" sz="1200" b="1" u="none" dirty="0" smtClean="0"/>
              <a:t>aptver pieaugušos no 25 gadu vecuma </a:t>
            </a:r>
            <a:r>
              <a:rPr lang="lv-LV" sz="1200" dirty="0" smtClean="0"/>
              <a:t>un ir nepieciešama  pieaugušajiem visa mūža garumā. Latvijā PI regulē Izglītības likums</a:t>
            </a:r>
            <a:r>
              <a:rPr lang="lv-LV" sz="1200" baseline="30000" dirty="0" smtClean="0">
                <a:hlinkClick r:id="rId3" action="ppaction://hlinkfile"/>
              </a:rPr>
              <a:t>[1]</a:t>
            </a:r>
            <a:r>
              <a:rPr lang="lv-LV" sz="1200" dirty="0" smtClean="0"/>
              <a:t> 7. panta 5.punktā, nosakot pieaugušos kā vienu no izglītības mērķa grupām.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smtClean="0"/>
              <a:t>PI pārvaldības modeļa ieviešanas plāns 2016.-2020.gadam sākotnēji tiks izmantots  8.4.1.specifiskā atbalsta mērķa “Pilnveidot nodarbināto personu profesionālo kompetenci” (8.4.1. SAM) ieviešanā.</a:t>
            </a:r>
          </a:p>
          <a:p>
            <a:endParaRPr lang="lv-LV" dirty="0"/>
          </a:p>
        </p:txBody>
      </p:sp>
      <p:sp>
        <p:nvSpPr>
          <p:cNvPr id="4" name="Date Placeholder 3"/>
          <p:cNvSpPr>
            <a:spLocks noGrp="1"/>
          </p:cNvSpPr>
          <p:nvPr>
            <p:ph type="dt" idx="10"/>
          </p:nvPr>
        </p:nvSpPr>
        <p:spPr/>
        <p:txBody>
          <a:bodyPr/>
          <a:lstStyle/>
          <a:p>
            <a:fld id="{ECFB8A35-EDE9-4B4B-8812-F27F710C8796}" type="datetime1">
              <a:rPr lang="lv-LV" smtClean="0"/>
              <a:t>05.10.2016</a:t>
            </a:fld>
            <a:endParaRPr lang="lv-LV"/>
          </a:p>
        </p:txBody>
      </p:sp>
      <p:sp>
        <p:nvSpPr>
          <p:cNvPr id="5" name="Footer Placeholder 4"/>
          <p:cNvSpPr>
            <a:spLocks noGrp="1"/>
          </p:cNvSpPr>
          <p:nvPr>
            <p:ph type="ftr" sz="quarter" idx="11"/>
          </p:nvPr>
        </p:nvSpPr>
        <p:spPr/>
        <p:txBody>
          <a:bodyPr/>
          <a:lstStyle/>
          <a:p>
            <a:r>
              <a:rPr lang="lv-LV" smtClean="0"/>
              <a:t>Pārresoru koordinācijas centrs</a:t>
            </a:r>
            <a:endParaRPr lang="lv-LV"/>
          </a:p>
        </p:txBody>
      </p:sp>
      <p:sp>
        <p:nvSpPr>
          <p:cNvPr id="6" name="Slide Number Placeholder 5"/>
          <p:cNvSpPr>
            <a:spLocks noGrp="1"/>
          </p:cNvSpPr>
          <p:nvPr>
            <p:ph type="sldNum" sz="quarter" idx="12"/>
          </p:nvPr>
        </p:nvSpPr>
        <p:spPr/>
        <p:txBody>
          <a:bodyPr/>
          <a:lstStyle/>
          <a:p>
            <a:fld id="{D25FC690-CC19-4397-83D4-099D9C53A1F1}" type="slidenum">
              <a:rPr lang="lv-LV" smtClean="0"/>
              <a:t>17</a:t>
            </a:fld>
            <a:endParaRPr lang="lv-LV"/>
          </a:p>
        </p:txBody>
      </p:sp>
    </p:spTree>
    <p:extLst>
      <p:ext uri="{BB962C8B-B14F-4D97-AF65-F5344CB8AC3E}">
        <p14:creationId xmlns:p14="http://schemas.microsoft.com/office/powerpoint/2010/main" val="1132421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lv-LV" sz="1200" dirty="0" smtClean="0"/>
              <a:t>PKC – Valsts kapitālsabiedrību un valsts kapitāla daļu pārvaldības koordinācijas institūcija no 2015. gada 1. jūnija</a:t>
            </a:r>
          </a:p>
          <a:p>
            <a:pPr algn="just">
              <a:spcAft>
                <a:spcPts val="600"/>
              </a:spcAft>
            </a:pPr>
            <a:r>
              <a:rPr lang="lv-LV" sz="1200" dirty="0" smtClean="0"/>
              <a:t>Būtiskākie darbi:</a:t>
            </a:r>
          </a:p>
          <a:p>
            <a:pPr marL="285750" indent="-285750">
              <a:spcBef>
                <a:spcPts val="600"/>
              </a:spcBef>
              <a:spcAft>
                <a:spcPts val="1200"/>
              </a:spcAft>
              <a:buFont typeface="Wingdings" panose="05000000000000000000" pitchFamily="2" charset="2"/>
              <a:buChar char="ü"/>
            </a:pPr>
            <a:r>
              <a:rPr lang="lv-LV" sz="1200" dirty="0" smtClean="0"/>
              <a:t>OECD rekomendāciju īstenošana un integrēšana </a:t>
            </a:r>
            <a:r>
              <a:rPr lang="lv-LV" sz="1200" dirty="0" err="1" smtClean="0"/>
              <a:t>norm.regulējumā</a:t>
            </a:r>
            <a:endParaRPr lang="lv-LV" sz="1200" dirty="0" smtClean="0"/>
          </a:p>
          <a:p>
            <a:pPr marL="285750" indent="-285750">
              <a:spcBef>
                <a:spcPts val="600"/>
              </a:spcBef>
              <a:spcAft>
                <a:spcPts val="1200"/>
              </a:spcAft>
              <a:buFont typeface="Wingdings" panose="05000000000000000000" pitchFamily="2" charset="2"/>
              <a:buChar char="ü"/>
            </a:pPr>
            <a:r>
              <a:rPr lang="lv-LV" sz="1200" dirty="0" smtClean="0"/>
              <a:t>Kapitālsabiedrību 2015.gada darbības rezultātu izvērtēšana</a:t>
            </a:r>
          </a:p>
          <a:p>
            <a:pPr marL="285750" indent="-285750">
              <a:spcBef>
                <a:spcPts val="600"/>
              </a:spcBef>
              <a:spcAft>
                <a:spcPts val="1200"/>
              </a:spcAft>
              <a:buFont typeface="Wingdings" panose="05000000000000000000" pitchFamily="2" charset="2"/>
              <a:buChar char="ü"/>
            </a:pPr>
            <a:r>
              <a:rPr lang="lv-LV" sz="1200" dirty="0" smtClean="0"/>
              <a:t>Vidēja termiņa </a:t>
            </a:r>
            <a:r>
              <a:rPr lang="lv-LV" sz="1200" dirty="0" err="1" smtClean="0"/>
              <a:t>kap.sab</a:t>
            </a:r>
            <a:r>
              <a:rPr lang="lv-LV" sz="1200" dirty="0" smtClean="0"/>
              <a:t>. darbības stratēģiju projektu vērtēšana</a:t>
            </a:r>
          </a:p>
          <a:p>
            <a:pPr marL="285750" indent="-285750">
              <a:spcBef>
                <a:spcPts val="600"/>
              </a:spcBef>
              <a:spcAft>
                <a:spcPts val="1200"/>
              </a:spcAft>
              <a:buFont typeface="Wingdings" panose="05000000000000000000" pitchFamily="2" charset="2"/>
              <a:buChar char="ü"/>
            </a:pPr>
            <a:r>
              <a:rPr lang="lv-LV" sz="1200" dirty="0" smtClean="0"/>
              <a:t>Atzinumi par valsts līdzdalības saglabāšanu/ izmaiņām/ reorganizāciju</a:t>
            </a:r>
          </a:p>
          <a:p>
            <a:pPr marL="285750" indent="-285750">
              <a:spcBef>
                <a:spcPts val="600"/>
              </a:spcBef>
              <a:spcAft>
                <a:spcPts val="1200"/>
              </a:spcAft>
              <a:buFont typeface="Wingdings" panose="05000000000000000000" pitchFamily="2" charset="2"/>
              <a:buChar char="ü"/>
            </a:pPr>
            <a:r>
              <a:rPr lang="lv-LV" sz="1200" dirty="0" smtClean="0"/>
              <a:t>Konsultācijas par normatīvo aktu piemērošanu (PPKDKPL u.c.)</a:t>
            </a:r>
          </a:p>
          <a:p>
            <a:pPr marL="285750" indent="-285750">
              <a:spcBef>
                <a:spcPts val="600"/>
              </a:spcBef>
              <a:spcAft>
                <a:spcPts val="1200"/>
              </a:spcAft>
              <a:buFont typeface="Wingdings" panose="05000000000000000000" pitchFamily="2" charset="2"/>
              <a:buChar char="ü"/>
            </a:pPr>
            <a:r>
              <a:rPr lang="lv-LV" sz="1200" dirty="0" smtClean="0"/>
              <a:t>Dalība valdes un padomes locekļu nominācijas komisijās</a:t>
            </a:r>
          </a:p>
          <a:p>
            <a:pPr marL="285750" indent="-285750">
              <a:spcBef>
                <a:spcPts val="600"/>
              </a:spcBef>
              <a:spcAft>
                <a:spcPts val="1200"/>
              </a:spcAft>
              <a:buFont typeface="Wingdings" panose="05000000000000000000" pitchFamily="2" charset="2"/>
              <a:buChar char="ü"/>
            </a:pPr>
            <a:r>
              <a:rPr lang="lv-LV" sz="1200" dirty="0" smtClean="0"/>
              <a:t>Ikgadēja publiskā pārskata par valsts </a:t>
            </a:r>
            <a:r>
              <a:rPr lang="lv-LV" sz="1200" dirty="0" err="1" smtClean="0"/>
              <a:t>kap.sab</a:t>
            </a:r>
            <a:r>
              <a:rPr lang="lv-LV" sz="1200" dirty="0" smtClean="0"/>
              <a:t>. izstrāde</a:t>
            </a:r>
          </a:p>
          <a:p>
            <a:pPr marL="285750" indent="-285750">
              <a:spcBef>
                <a:spcPts val="600"/>
              </a:spcBef>
              <a:spcAft>
                <a:spcPts val="1200"/>
              </a:spcAft>
              <a:buFont typeface="Wingdings" panose="05000000000000000000" pitchFamily="2" charset="2"/>
              <a:buChar char="ü"/>
            </a:pPr>
            <a:r>
              <a:rPr lang="lv-LV" sz="1200" dirty="0" smtClean="0"/>
              <a:t>Apmācību plānošana kapitālsabiedrību personālam</a:t>
            </a:r>
          </a:p>
          <a:p>
            <a:pPr marL="285750" indent="-285750">
              <a:spcBef>
                <a:spcPts val="600"/>
              </a:spcBef>
              <a:spcAft>
                <a:spcPts val="1200"/>
              </a:spcAft>
              <a:buFont typeface="Wingdings" panose="05000000000000000000" pitchFamily="2" charset="2"/>
              <a:buChar char="ü"/>
            </a:pPr>
            <a:r>
              <a:rPr lang="lv-LV" sz="1200" dirty="0" smtClean="0"/>
              <a:t>Mājaslapas izstrāde: </a:t>
            </a:r>
            <a:r>
              <a:rPr lang="lv-LV" sz="1200" dirty="0" smtClean="0">
                <a:solidFill>
                  <a:srgbClr val="028DBE"/>
                </a:solidFill>
              </a:rPr>
              <a:t>http://www.valstskapitals.gov.lv</a:t>
            </a:r>
          </a:p>
          <a:p>
            <a:endParaRPr lang="lv-LV" dirty="0"/>
          </a:p>
        </p:txBody>
      </p:sp>
      <p:sp>
        <p:nvSpPr>
          <p:cNvPr id="4" name="Date Placeholder 3"/>
          <p:cNvSpPr>
            <a:spLocks noGrp="1"/>
          </p:cNvSpPr>
          <p:nvPr>
            <p:ph type="dt" idx="10"/>
          </p:nvPr>
        </p:nvSpPr>
        <p:spPr/>
        <p:txBody>
          <a:bodyPr/>
          <a:lstStyle/>
          <a:p>
            <a:fld id="{9253D9F3-9667-41C0-B505-9EFF2BD483F5}" type="datetime1">
              <a:rPr lang="lv-LV" smtClean="0"/>
              <a:t>05.10.2016</a:t>
            </a:fld>
            <a:endParaRPr lang="lv-LV"/>
          </a:p>
        </p:txBody>
      </p:sp>
      <p:sp>
        <p:nvSpPr>
          <p:cNvPr id="5" name="Footer Placeholder 4"/>
          <p:cNvSpPr>
            <a:spLocks noGrp="1"/>
          </p:cNvSpPr>
          <p:nvPr>
            <p:ph type="ftr" sz="quarter" idx="11"/>
          </p:nvPr>
        </p:nvSpPr>
        <p:spPr/>
        <p:txBody>
          <a:bodyPr/>
          <a:lstStyle/>
          <a:p>
            <a:r>
              <a:rPr lang="lv-LV" smtClean="0"/>
              <a:t>Pārresoru koordinācijas centrs</a:t>
            </a:r>
            <a:endParaRPr lang="lv-LV"/>
          </a:p>
        </p:txBody>
      </p:sp>
      <p:sp>
        <p:nvSpPr>
          <p:cNvPr id="6" name="Slide Number Placeholder 5"/>
          <p:cNvSpPr>
            <a:spLocks noGrp="1"/>
          </p:cNvSpPr>
          <p:nvPr>
            <p:ph type="sldNum" sz="quarter" idx="12"/>
          </p:nvPr>
        </p:nvSpPr>
        <p:spPr/>
        <p:txBody>
          <a:bodyPr/>
          <a:lstStyle/>
          <a:p>
            <a:fld id="{D25FC690-CC19-4397-83D4-099D9C53A1F1}" type="slidenum">
              <a:rPr lang="lv-LV" smtClean="0"/>
              <a:t>20</a:t>
            </a:fld>
            <a:endParaRPr lang="lv-LV"/>
          </a:p>
        </p:txBody>
      </p:sp>
    </p:spTree>
    <p:extLst>
      <p:ext uri="{BB962C8B-B14F-4D97-AF65-F5344CB8AC3E}">
        <p14:creationId xmlns:p14="http://schemas.microsoft.com/office/powerpoint/2010/main" val="138522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smtClean="0">
                <a:solidFill>
                  <a:schemeClr val="tx1"/>
                </a:solidFill>
                <a:effectLst/>
                <a:latin typeface="+mn-lt"/>
                <a:ea typeface="+mn-ea"/>
                <a:cs typeface="+mn-cs"/>
              </a:rPr>
              <a:t>NAP2020 izstrādes gaitā sākotnēji noteiktie mērķa rādītāji (vēlamā prognoze) vēl nav sasniegti, tomēr reālistiskā prognoze ir piepildīta – 2014. gadā jaundzimušo bērnu skaits pārsniedz 21 tūkstoti (sk. 13. att.)</a:t>
            </a:r>
          </a:p>
          <a:p>
            <a:r>
              <a:rPr lang="lv-LV" sz="1200" kern="1200" dirty="0" smtClean="0">
                <a:solidFill>
                  <a:schemeClr val="tx1"/>
                </a:solidFill>
                <a:effectLst/>
                <a:latin typeface="+mn-lt"/>
                <a:ea typeface="+mn-ea"/>
                <a:cs typeface="+mn-cs"/>
              </a:rPr>
              <a:t>Saskaņā ar statistikas datiem, pēdējo gadu laikā vērojamas pozitīvas izmaiņas dzimstības, kā arī vairākos tautas ataudzes rādītajos:</a:t>
            </a:r>
          </a:p>
          <a:p>
            <a:pPr lvl="0"/>
            <a:r>
              <a:rPr lang="lv-LV" sz="1200" kern="1200" dirty="0" smtClean="0">
                <a:solidFill>
                  <a:schemeClr val="tx1"/>
                </a:solidFill>
                <a:effectLst/>
                <a:latin typeface="+mn-lt"/>
                <a:ea typeface="+mn-ea"/>
                <a:cs typeface="+mn-cs"/>
              </a:rPr>
              <a:t>jau trešo gadu pēc kārtas Latvijā vērojams dzimstības pieaugums (2011. gadā – 18,8 tūkst., 2012. gadā – 19,9 tūkst., 2013. gadā – 20,6 tūkst., 2014. gadā – 21,7 tūkst.), tādējādi katru gadu jaundzimušo skaits pieaug par aptuveni 700 – 1000 bērniem salīdzinājumā ar iepriekšējo gadu. Tomēr dzimstība joprojām nav sasniegusi </a:t>
            </a:r>
            <a:r>
              <a:rPr lang="lv-LV" sz="1200" kern="1200" dirty="0" err="1" smtClean="0">
                <a:solidFill>
                  <a:schemeClr val="tx1"/>
                </a:solidFill>
                <a:effectLst/>
                <a:latin typeface="+mn-lt"/>
                <a:ea typeface="+mn-ea"/>
                <a:cs typeface="+mn-cs"/>
              </a:rPr>
              <a:t>pirmskrīzes</a:t>
            </a:r>
            <a:r>
              <a:rPr lang="lv-LV" sz="1200" kern="1200" dirty="0" smtClean="0">
                <a:solidFill>
                  <a:schemeClr val="tx1"/>
                </a:solidFill>
                <a:effectLst/>
                <a:latin typeface="+mn-lt"/>
                <a:ea typeface="+mn-ea"/>
                <a:cs typeface="+mn-cs"/>
              </a:rPr>
              <a:t> vai 90. gadu sākuma līmeni un jaundzimušo skaits nav pietiekams tautas ataudzes nodrošināšanai (sk. 13. att.);</a:t>
            </a:r>
          </a:p>
          <a:p>
            <a:pPr lvl="0"/>
            <a:r>
              <a:rPr lang="lv-LV" sz="1200" kern="1200" dirty="0" smtClean="0">
                <a:solidFill>
                  <a:schemeClr val="tx1"/>
                </a:solidFill>
                <a:effectLst/>
                <a:latin typeface="+mn-lt"/>
                <a:ea typeface="+mn-ea"/>
                <a:cs typeface="+mn-cs"/>
              </a:rPr>
              <a:t>palielinās arī otro (2011. gadā – 35,5 %, 2014. gadā – 37,5 %) un trešo (attiecīgi 11,9 % un 13,3 %) bērnu īpatsvars jaundzimušo kopskaitā. Turklāt jāatzīmē, ka otro bērnu īpatsvars jaundzimušo kopskaitā sasniedzis apmēru, kāds bija "dzimstības buma" laikā 80. gadu vidū, absolūtos skaitļos rādītājs ir atgriezies </a:t>
            </a:r>
            <a:r>
              <a:rPr lang="lv-LV" sz="1200" kern="1200" dirty="0" err="1" smtClean="0">
                <a:solidFill>
                  <a:schemeClr val="tx1"/>
                </a:solidFill>
                <a:effectLst/>
                <a:latin typeface="+mn-lt"/>
                <a:ea typeface="+mn-ea"/>
                <a:cs typeface="+mn-cs"/>
              </a:rPr>
              <a:t>pirmskrīzes</a:t>
            </a:r>
            <a:r>
              <a:rPr lang="lv-LV" sz="1200" kern="1200" dirty="0" smtClean="0">
                <a:solidFill>
                  <a:schemeClr val="tx1"/>
                </a:solidFill>
                <a:effectLst/>
                <a:latin typeface="+mn-lt"/>
                <a:ea typeface="+mn-ea"/>
                <a:cs typeface="+mn-cs"/>
              </a:rPr>
              <a:t> līmenī, arī trešo bērnu īpatsvars jaundzimušo kopskaitā ir augstākais pēdējo 30 gadu laikā, kas absolūtos skaitļos ir augstākais kopš 1993. gada;</a:t>
            </a:r>
          </a:p>
          <a:p>
            <a:pPr lvl="0"/>
            <a:r>
              <a:rPr lang="lv-LV" sz="1200" kern="1200" dirty="0" smtClean="0">
                <a:solidFill>
                  <a:schemeClr val="tx1"/>
                </a:solidFill>
                <a:effectLst/>
                <a:latin typeface="+mn-lt"/>
                <a:ea typeface="+mn-ea"/>
                <a:cs typeface="+mn-cs"/>
              </a:rPr>
              <a:t>līdz ar pozitīvām dzimstības tendencēm vienlaikus ik gadu samazinās abortu, tai skaitā arī mākslīgo abortu skaits;</a:t>
            </a:r>
          </a:p>
          <a:p>
            <a:pPr lvl="0"/>
            <a:r>
              <a:rPr lang="lv-LV" sz="1200" kern="1200" dirty="0" smtClean="0">
                <a:solidFill>
                  <a:schemeClr val="tx1"/>
                </a:solidFill>
                <a:effectLst/>
                <a:latin typeface="+mn-lt"/>
                <a:ea typeface="+mn-ea"/>
                <a:cs typeface="+mn-cs"/>
              </a:rPr>
              <a:t>analizējot vecāku demogrāfiskos rādītājus, var konstatēt pozitīvas izmaiņas dzimstības </a:t>
            </a:r>
            <a:r>
              <a:rPr lang="lv-LV" sz="1200" kern="1200" dirty="0" err="1" smtClean="0">
                <a:solidFill>
                  <a:schemeClr val="tx1"/>
                </a:solidFill>
                <a:effectLst/>
                <a:latin typeface="+mn-lt"/>
                <a:ea typeface="+mn-ea"/>
                <a:cs typeface="+mn-cs"/>
              </a:rPr>
              <a:t>vecumkoeficientā</a:t>
            </a:r>
            <a:r>
              <a:rPr lang="lv-LV" sz="1200" kern="1200" dirty="0" smtClean="0">
                <a:solidFill>
                  <a:schemeClr val="tx1"/>
                </a:solidFill>
                <a:effectLst/>
                <a:latin typeface="+mn-lt"/>
                <a:ea typeface="+mn-ea"/>
                <a:cs typeface="+mn-cs"/>
              </a:rPr>
              <a:t> 25–29 gadus vecām sievietēm, kas pamazām pieaug kopš 2011. gada;</a:t>
            </a:r>
          </a:p>
          <a:p>
            <a:pPr lvl="0"/>
            <a:r>
              <a:rPr lang="lv-LV" sz="1200" kern="1200" dirty="0" smtClean="0">
                <a:solidFill>
                  <a:schemeClr val="tx1"/>
                </a:solidFill>
                <a:effectLst/>
                <a:latin typeface="+mn-lt"/>
                <a:ea typeface="+mn-ea"/>
                <a:cs typeface="+mn-cs"/>
              </a:rPr>
              <a:t>pēdējos trīs gadus pamazām pieaug noslēgto laulību skaits (2011. gadā – 10 760, 2014. gadā – 12 515) un samazinās šķirto laulību skaits (attiecīgi 8 302 un 6 271), tomēr vēl aizvien tikai nedaudz vairāk par pusi bērnu dzimst laulībā;</a:t>
            </a:r>
          </a:p>
          <a:p>
            <a:pPr lvl="0"/>
            <a:r>
              <a:rPr lang="lv-LV" sz="1200" kern="1200" dirty="0" smtClean="0">
                <a:solidFill>
                  <a:schemeClr val="tx1"/>
                </a:solidFill>
                <a:effectLst/>
                <a:latin typeface="+mn-lt"/>
                <a:ea typeface="+mn-ea"/>
                <a:cs typeface="+mn-cs"/>
              </a:rPr>
              <a:t>ik gadu samazinās to bērnu skaits, kuriem, reģistrējot dzimšanu, nav noteikta paternitāte.</a:t>
            </a:r>
          </a:p>
          <a:p>
            <a:r>
              <a:rPr lang="lv-LV" sz="1200" kern="1200" dirty="0" smtClean="0">
                <a:solidFill>
                  <a:schemeClr val="tx1"/>
                </a:solidFill>
                <a:effectLst/>
                <a:latin typeface="+mn-lt"/>
                <a:ea typeface="+mn-ea"/>
                <a:cs typeface="+mn-cs"/>
              </a:rPr>
              <a:t>CSP (2015) Centrālās statistikas pārvaldes datubāzes. </a:t>
            </a:r>
            <a:r>
              <a:rPr lang="lv-LV" sz="1200" i="1" kern="1200" dirty="0" smtClean="0">
                <a:solidFill>
                  <a:schemeClr val="tx1"/>
                </a:solidFill>
                <a:effectLst/>
                <a:latin typeface="+mn-lt"/>
                <a:ea typeface="+mn-ea"/>
                <a:cs typeface="+mn-cs"/>
              </a:rPr>
              <a:t>IDG01. Dzimušo skaits pēc dzimuma</a:t>
            </a:r>
            <a:r>
              <a:rPr lang="lv-LV" sz="1200" kern="1200" dirty="0" smtClean="0">
                <a:solidFill>
                  <a:schemeClr val="tx1"/>
                </a:solidFill>
                <a:effectLst/>
                <a:latin typeface="+mn-lt"/>
                <a:ea typeface="+mn-ea"/>
                <a:cs typeface="+mn-cs"/>
              </a:rPr>
              <a:t>. Pieejams: </a:t>
            </a:r>
            <a:r>
              <a:rPr lang="lv-LV" sz="1200" u="sng" kern="1200" dirty="0" smtClean="0">
                <a:solidFill>
                  <a:schemeClr val="tx1"/>
                </a:solidFill>
                <a:effectLst/>
                <a:latin typeface="+mn-lt"/>
                <a:ea typeface="+mn-ea"/>
                <a:cs typeface="+mn-cs"/>
                <a:hlinkClick r:id="rId3"/>
              </a:rPr>
              <a:t>http://data.csb.gov.lv/pxweb/lv/Sociala/Sociala__ikgad__iedz__dzimst/?tablelist=true&amp;rxid=cdcb978c-22b0-416a-aacc-aa650d3e2ce0</a:t>
            </a:r>
            <a:r>
              <a:rPr lang="lv-LV" sz="1200" kern="1200" dirty="0" smtClean="0">
                <a:solidFill>
                  <a:schemeClr val="tx1"/>
                </a:solidFill>
                <a:effectLst/>
                <a:latin typeface="+mn-lt"/>
                <a:ea typeface="+mn-ea"/>
                <a:cs typeface="+mn-cs"/>
              </a:rPr>
              <a:t> (15.07.2015.)</a:t>
            </a:r>
          </a:p>
          <a:p>
            <a:endParaRPr lang="lv-LV" dirty="0"/>
          </a:p>
        </p:txBody>
      </p:sp>
      <p:sp>
        <p:nvSpPr>
          <p:cNvPr id="4" name="Datuma vietturis 3"/>
          <p:cNvSpPr>
            <a:spLocks noGrp="1"/>
          </p:cNvSpPr>
          <p:nvPr>
            <p:ph type="dt" idx="10"/>
          </p:nvPr>
        </p:nvSpPr>
        <p:spPr/>
        <p:txBody>
          <a:bodyPr/>
          <a:lstStyle/>
          <a:p>
            <a:fld id="{F72FB079-52D8-433A-9DF3-1E56D46ACDA7}" type="datetime1">
              <a:rPr lang="lv-LV" smtClean="0"/>
              <a:t>05.10.2016</a:t>
            </a:fld>
            <a:endParaRPr lang="lv-LV"/>
          </a:p>
        </p:txBody>
      </p:sp>
      <p:sp>
        <p:nvSpPr>
          <p:cNvPr id="5" name="Kājenes vietturis 4"/>
          <p:cNvSpPr>
            <a:spLocks noGrp="1"/>
          </p:cNvSpPr>
          <p:nvPr>
            <p:ph type="ftr" sz="quarter" idx="11"/>
          </p:nvPr>
        </p:nvSpPr>
        <p:spPr/>
        <p:txBody>
          <a:bodyPr/>
          <a:lstStyle/>
          <a:p>
            <a:r>
              <a:rPr lang="lv-LV" smtClean="0"/>
              <a:t>Pārresoru koordinācijas centrs</a:t>
            </a:r>
            <a:endParaRPr lang="lv-LV"/>
          </a:p>
        </p:txBody>
      </p:sp>
      <p:sp>
        <p:nvSpPr>
          <p:cNvPr id="6" name="Slaida numura vietturis 5"/>
          <p:cNvSpPr>
            <a:spLocks noGrp="1"/>
          </p:cNvSpPr>
          <p:nvPr>
            <p:ph type="sldNum" sz="quarter" idx="12"/>
          </p:nvPr>
        </p:nvSpPr>
        <p:spPr/>
        <p:txBody>
          <a:bodyPr/>
          <a:lstStyle/>
          <a:p>
            <a:fld id="{D25FC690-CC19-4397-83D4-099D9C53A1F1}" type="slidenum">
              <a:rPr lang="lv-LV" smtClean="0"/>
              <a:t>4</a:t>
            </a:fld>
            <a:endParaRPr lang="lv-LV"/>
          </a:p>
        </p:txBody>
      </p:sp>
    </p:spTree>
    <p:extLst>
      <p:ext uri="{BB962C8B-B14F-4D97-AF65-F5344CB8AC3E}">
        <p14:creationId xmlns:p14="http://schemas.microsoft.com/office/powerpoint/2010/main" val="93802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Summārā dzimstības koeficienta</a:t>
            </a:r>
            <a:r>
              <a:rPr lang="lv-LV" baseline="0" dirty="0" smtClean="0"/>
              <a:t> pozitīvās izmaiņas jāvērtē piesardzīgi. No vienas puses, patiešām pieaug bērnu skaits uz vienu sievieti fertilā vecumā, no otras puses – jāpatur prātā, ka sieviešu skaits Latvijā samazinās.</a:t>
            </a:r>
          </a:p>
          <a:p>
            <a:r>
              <a:rPr lang="lv-LV" sz="1200" kern="1200" dirty="0" smtClean="0">
                <a:solidFill>
                  <a:schemeClr val="tx1"/>
                </a:solidFill>
                <a:effectLst/>
                <a:latin typeface="+mn-lt"/>
                <a:ea typeface="+mn-ea"/>
                <a:cs typeface="+mn-cs"/>
              </a:rPr>
              <a:t>Lai mērķtiecīgi īstenotu dzimstību veicinošu politiku arī turpmāk, jāņem vērā vairāki faktori – valsts un pašvaldību atbalsta instrumenti, kuru izmantošana var pozitīvi ietekmēt NAP2020 mērķu sasniegšanu. Pirmkārt, jāmin vairākas pozitīvas politikas iniciatīvas, kas uzsāktas 2015. gadā un kas visticamāk pozitīvi ietekmēs dzimstības rādītājus turpmāk:</a:t>
            </a:r>
          </a:p>
          <a:p>
            <a:pPr lvl="0"/>
            <a:r>
              <a:rPr lang="lv-LV" sz="1200" kern="1200" dirty="0" smtClean="0">
                <a:solidFill>
                  <a:schemeClr val="tx1"/>
                </a:solidFill>
                <a:effectLst/>
                <a:latin typeface="+mn-lt"/>
                <a:ea typeface="+mn-ea"/>
                <a:cs typeface="+mn-cs"/>
              </a:rPr>
              <a:t>atzinīgi vērtējams fakts, ka no 2015. gada ir atcelti krīzes periodā noteiktie slimības, maternitātes, paternitātes un vecāku pabalsta, kā arī bezdarbnieka pabalsta apmēra ierobežojumi;</a:t>
            </a:r>
          </a:p>
          <a:p>
            <a:pPr lvl="0"/>
            <a:r>
              <a:rPr lang="lv-LV" sz="1200" kern="1200" dirty="0" smtClean="0">
                <a:solidFill>
                  <a:schemeClr val="tx1"/>
                </a:solidFill>
                <a:effectLst/>
                <a:latin typeface="+mn-lt"/>
                <a:ea typeface="+mn-ea"/>
                <a:cs typeface="+mn-cs"/>
              </a:rPr>
              <a:t>atjaunota ģimenes valsts pabalsta (turpmāk – ĢVP) diferencēšana atkarībā no bērnu skaita ģimenē </a:t>
            </a:r>
          </a:p>
          <a:p>
            <a:pPr lvl="0"/>
            <a:r>
              <a:rPr lang="lv-LV" sz="1200" b="1" kern="1200" dirty="0" smtClean="0">
                <a:solidFill>
                  <a:schemeClr val="tx1"/>
                </a:solidFill>
                <a:effectLst/>
                <a:latin typeface="+mn-lt"/>
                <a:ea typeface="+mn-ea"/>
                <a:cs typeface="+mn-cs"/>
              </a:rPr>
              <a:t>Saskaņā ar LM sniegto informāciju ĢVP izmaksai 2014. gadā tika izlietoti 42,97 milj. </a:t>
            </a:r>
            <a:r>
              <a:rPr lang="lv-LV" sz="1200" i="1" kern="1200" dirty="0" err="1" smtClean="0">
                <a:solidFill>
                  <a:schemeClr val="tx1"/>
                </a:solidFill>
                <a:effectLst/>
                <a:latin typeface="+mn-lt"/>
                <a:ea typeface="+mn-ea"/>
                <a:cs typeface="+mn-cs"/>
              </a:rPr>
              <a:t>euro</a:t>
            </a:r>
            <a:r>
              <a:rPr lang="lv-LV" sz="1200" kern="1200" dirty="0" smtClean="0">
                <a:solidFill>
                  <a:schemeClr val="tx1"/>
                </a:solidFill>
                <a:effectLst/>
                <a:latin typeface="+mn-lt"/>
                <a:ea typeface="+mn-ea"/>
                <a:cs typeface="+mn-cs"/>
              </a:rPr>
              <a:t> </a:t>
            </a:r>
            <a:r>
              <a:rPr lang="lv-LV" sz="1200" b="1" kern="1200" dirty="0" smtClean="0">
                <a:solidFill>
                  <a:schemeClr val="tx1"/>
                </a:solidFill>
                <a:effectLst/>
                <a:latin typeface="+mn-lt"/>
                <a:ea typeface="+mn-ea"/>
                <a:cs typeface="+mn-cs"/>
              </a:rPr>
              <a:t>un līdz ar izmaiņām ieplānoti 71,28 milj. </a:t>
            </a:r>
            <a:r>
              <a:rPr lang="lv-LV" sz="1200" i="1" kern="1200" dirty="0" err="1" smtClean="0">
                <a:solidFill>
                  <a:schemeClr val="tx1"/>
                </a:solidFill>
                <a:effectLst/>
                <a:latin typeface="+mn-lt"/>
                <a:ea typeface="+mn-ea"/>
                <a:cs typeface="+mn-cs"/>
              </a:rPr>
              <a:t>euro</a:t>
            </a:r>
            <a:r>
              <a:rPr lang="lv-LV" sz="1200" b="1" kern="1200" dirty="0" smtClean="0">
                <a:solidFill>
                  <a:schemeClr val="tx1"/>
                </a:solidFill>
                <a:effectLst/>
                <a:latin typeface="+mn-lt"/>
                <a:ea typeface="+mn-ea"/>
                <a:cs typeface="+mn-cs"/>
              </a:rPr>
              <a:t> no labklājības nozarei paredzētā finansējuma 2015. gadā. </a:t>
            </a:r>
          </a:p>
          <a:p>
            <a:pPr lvl="0"/>
            <a:endParaRPr lang="lv-LV" sz="1200" b="1"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Būtiska ir bērnu aprūpes nodrošināšana, lai vecāki varētu atgriezties darbā pēc bērna kopšanas atvaļinājuma (detalizētāk šīs nodaļas turpinājumā). Ir turpināma atbalsta pilnveidošana mājokļa iegādei vai ilgtermiņa īrei, tas ir ļoti būtisks faktors, plānojot bērna ienākšanu ģimenē. Tāpat nozīmīga ir arī dzimstību veicinošo programmu (</a:t>
            </a:r>
            <a:r>
              <a:rPr lang="lv-LV" sz="1200" i="1" kern="1200" dirty="0" err="1" smtClean="0">
                <a:solidFill>
                  <a:schemeClr val="tx1"/>
                </a:solidFill>
                <a:effectLst/>
                <a:latin typeface="+mn-lt"/>
                <a:ea typeface="+mn-ea"/>
                <a:cs typeface="+mn-cs"/>
              </a:rPr>
              <a:t>pronatal</a:t>
            </a:r>
            <a:r>
              <a:rPr lang="lv-LV" sz="1200" i="1"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programmes</a:t>
            </a:r>
            <a:r>
              <a:rPr lang="lv-LV" sz="1200" kern="1200" dirty="0" smtClean="0">
                <a:solidFill>
                  <a:schemeClr val="tx1"/>
                </a:solidFill>
                <a:effectLst/>
                <a:latin typeface="+mn-lt"/>
                <a:ea typeface="+mn-ea"/>
                <a:cs typeface="+mn-cs"/>
              </a:rPr>
              <a:t>) īstenošanas </a:t>
            </a:r>
            <a:r>
              <a:rPr lang="lv-LV" sz="1200" kern="1200" dirty="0" err="1" smtClean="0">
                <a:solidFill>
                  <a:schemeClr val="tx1"/>
                </a:solidFill>
                <a:effectLst/>
                <a:latin typeface="+mn-lt"/>
                <a:ea typeface="+mn-ea"/>
                <a:cs typeface="+mn-cs"/>
              </a:rPr>
              <a:t>pārnozaru</a:t>
            </a:r>
            <a:r>
              <a:rPr lang="lv-LV" sz="1200" kern="1200" dirty="0" smtClean="0">
                <a:solidFill>
                  <a:schemeClr val="tx1"/>
                </a:solidFill>
                <a:effectLst/>
                <a:latin typeface="+mn-lt"/>
                <a:ea typeface="+mn-ea"/>
                <a:cs typeface="+mn-cs"/>
              </a:rPr>
              <a:t> līmenī pēctecība.</a:t>
            </a:r>
          </a:p>
          <a:p>
            <a:r>
              <a:rPr lang="lv-LV" sz="1200" kern="1200" dirty="0" smtClean="0">
                <a:solidFill>
                  <a:schemeClr val="tx1"/>
                </a:solidFill>
                <a:effectLst/>
                <a:latin typeface="+mn-lt"/>
                <a:ea typeface="+mn-ea"/>
                <a:cs typeface="+mn-cs"/>
              </a:rPr>
              <a:t>Lai arī nelielas, tomēr pozitīvas izmaiņas dzimstības rādītājos ir saistītas ar 2012. gadā Latvijā uzsākto valsts apmaksātas neauglības diagnosticēšanas un ārstēšanas programmu. Kā norāda NVD speciālisti, līdz 2014. gada janvārim šīs programmas ietvaros dzimuši 37 bērni.</a:t>
            </a:r>
            <a:r>
              <a:rPr lang="lv-LV" dirty="0" smtClean="0">
                <a:effectLst/>
              </a:rPr>
              <a:t> </a:t>
            </a:r>
            <a:r>
              <a:rPr lang="lv-LV" sz="1200" kern="1200" dirty="0" smtClean="0">
                <a:solidFill>
                  <a:schemeClr val="tx1"/>
                </a:solidFill>
                <a:effectLst/>
                <a:latin typeface="+mn-lt"/>
                <a:ea typeface="+mn-ea"/>
                <a:cs typeface="+mn-cs"/>
              </a:rPr>
              <a:t>LM, Ivanovs M. (12.02.2014). </a:t>
            </a:r>
            <a:r>
              <a:rPr lang="lv-LV" sz="1200" i="1" kern="1200" dirty="0" smtClean="0">
                <a:solidFill>
                  <a:schemeClr val="tx1"/>
                </a:solidFill>
                <a:effectLst/>
                <a:latin typeface="+mn-lt"/>
                <a:ea typeface="+mn-ea"/>
                <a:cs typeface="+mn-cs"/>
              </a:rPr>
              <a:t>Uz pamatotu sociālekonomisku analīzi balstīta dzimstību un bērnu labklājību veicinoša sociālā politika.</a:t>
            </a:r>
            <a:r>
              <a:rPr lang="lv-LV" sz="1200" kern="1200" dirty="0" smtClean="0">
                <a:solidFill>
                  <a:schemeClr val="tx1"/>
                </a:solidFill>
                <a:effectLst/>
                <a:latin typeface="+mn-lt"/>
                <a:ea typeface="+mn-ea"/>
                <a:cs typeface="+mn-cs"/>
              </a:rPr>
              <a:t> Latvijas Universitātes 72. zinātniskā konference "Iedzīvotāju attīstība un demogrāfiskās politikas izaicinājumi". </a:t>
            </a:r>
          </a:p>
          <a:p>
            <a:r>
              <a:rPr lang="lv-LV" sz="1200" kern="1200" dirty="0" smtClean="0">
                <a:solidFill>
                  <a:schemeClr val="tx1"/>
                </a:solidFill>
                <a:effectLst/>
                <a:latin typeface="+mn-lt"/>
                <a:ea typeface="+mn-ea"/>
                <a:cs typeface="+mn-cs"/>
              </a:rPr>
              <a:t>Tomēr programmā plānoto pakalpojumu skaits jau šobrīd nespēj segt pieprasījumu pēc šiem pakalpojumiem, kas varētu vēl pieaugt, ņemot vērā pastāvošo tendenci bērnus radīt arvien lielākā vecumā (pēdējo 10 gadu laikā mātes vidējais vecums, piedzimstot pirmajam bērnam, ir pieaudzis par diviem gadiem (no 24,9 uz 26,9)), kā rezultātā palielinās arī neauglības risks. Līdz ar to būtu nepieciešams pastāvīgs atbalsts šīs un citu veselības veicināšanas programmas īstenošanai.</a:t>
            </a:r>
          </a:p>
        </p:txBody>
      </p:sp>
      <p:sp>
        <p:nvSpPr>
          <p:cNvPr id="4" name="Datuma vietturis 3"/>
          <p:cNvSpPr>
            <a:spLocks noGrp="1"/>
          </p:cNvSpPr>
          <p:nvPr>
            <p:ph type="dt" idx="10"/>
          </p:nvPr>
        </p:nvSpPr>
        <p:spPr/>
        <p:txBody>
          <a:bodyPr/>
          <a:lstStyle/>
          <a:p>
            <a:fld id="{8E3FFBC4-FE8D-46C7-825A-F5DD7EB96A38}" type="datetime1">
              <a:rPr lang="lv-LV" smtClean="0"/>
              <a:t>05.10.2016</a:t>
            </a:fld>
            <a:endParaRPr lang="lv-LV"/>
          </a:p>
        </p:txBody>
      </p:sp>
      <p:sp>
        <p:nvSpPr>
          <p:cNvPr id="5" name="Kājenes vietturis 4"/>
          <p:cNvSpPr>
            <a:spLocks noGrp="1"/>
          </p:cNvSpPr>
          <p:nvPr>
            <p:ph type="ftr" sz="quarter" idx="11"/>
          </p:nvPr>
        </p:nvSpPr>
        <p:spPr/>
        <p:txBody>
          <a:bodyPr/>
          <a:lstStyle/>
          <a:p>
            <a:r>
              <a:rPr lang="lv-LV" smtClean="0"/>
              <a:t>Pārresoru koordinācijas centrs</a:t>
            </a:r>
            <a:endParaRPr lang="lv-LV"/>
          </a:p>
        </p:txBody>
      </p:sp>
      <p:sp>
        <p:nvSpPr>
          <p:cNvPr id="6" name="Slaida numura vietturis 5"/>
          <p:cNvSpPr>
            <a:spLocks noGrp="1"/>
          </p:cNvSpPr>
          <p:nvPr>
            <p:ph type="sldNum" sz="quarter" idx="12"/>
          </p:nvPr>
        </p:nvSpPr>
        <p:spPr/>
        <p:txBody>
          <a:bodyPr/>
          <a:lstStyle/>
          <a:p>
            <a:fld id="{D25FC690-CC19-4397-83D4-099D9C53A1F1}" type="slidenum">
              <a:rPr lang="lv-LV" smtClean="0"/>
              <a:t>5</a:t>
            </a:fld>
            <a:endParaRPr lang="lv-LV"/>
          </a:p>
        </p:txBody>
      </p:sp>
    </p:spTree>
    <p:extLst>
      <p:ext uri="{BB962C8B-B14F-4D97-AF65-F5344CB8AC3E}">
        <p14:creationId xmlns:p14="http://schemas.microsoft.com/office/powerpoint/2010/main" val="95711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lv-LV" sz="1200" kern="1200" dirty="0" smtClean="0">
                <a:solidFill>
                  <a:schemeClr val="tx1"/>
                </a:solidFill>
                <a:effectLst/>
                <a:latin typeface="+mn-lt"/>
                <a:ea typeface="+mn-ea"/>
                <a:cs typeface="+mn-cs"/>
              </a:rPr>
              <a:t>Saskaņā ar datiem dabiskais pieaugums Latvijā joprojām saglabājas negatīvs, tomēr pēdējo četru gadu laikā ir vērojamas pozitīvas situācijas izmaiņas – ja 2011. un 2012. gadā mirušo skaits bija vairāk nekā par 9 tūkst. lielāks par dzimušo skaitu, tad 2015. gadā dzimušo un mirušo skaita rādītāji būtiski tuvinājušies un mirušo skaits pārsniedz dzimušo skaitu par 6,5 tūkstošiem.</a:t>
            </a:r>
          </a:p>
          <a:p>
            <a:pPr marL="0" indent="0">
              <a:buFont typeface="Wingdings" panose="05000000000000000000" pitchFamily="2" charset="2"/>
              <a:buNone/>
            </a:pPr>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Mērķis stabilai tautas ataudzei ir panākt, ka katru gadu dzimst vairāk bērnu nekā iepriekšējā gadā. Bet, neveicot atbilstošus pasākumus, dabiskais pieaugums turpmākajos gados var būtiski samazināties. Tāpēc mērķa sasniegšanai nepieciešams ieviest kompleksu atbalsta sistēmu ģimenēm. Tas iekļauj šādus rīcības virzienus:</a:t>
            </a: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nodrošināt, ka bērni dzīvo labvēlīgā ģimeniskā vai ģimenei pietuvinātā vidē, sniedzot atbalstu bērnu dzimšanā, audzināšanā un aprūpē;</a:t>
            </a: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pārraudzīt, lai ģimenē samazinās vardarbība, radot drošu vidi izaugsmei;</a:t>
            </a: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veicinot darba un ģimenes dzīves savienošanu, mazināt bērnu nabadzības risku.</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Priekšnosacījumi NAP2020 mērķu sasniegšanai – tautas ataudzi stiprinoši </a:t>
            </a:r>
            <a:r>
              <a:rPr lang="lv-LV" sz="1200" kern="1200" dirty="0" err="1" smtClean="0">
                <a:solidFill>
                  <a:schemeClr val="tx1"/>
                </a:solidFill>
                <a:effectLst/>
                <a:latin typeface="+mn-lt"/>
                <a:ea typeface="+mn-ea"/>
                <a:cs typeface="+mn-cs"/>
              </a:rPr>
              <a:t>vērtībuzskati</a:t>
            </a:r>
            <a:r>
              <a:rPr lang="lv-LV" sz="1200" kern="1200" dirty="0" smtClean="0">
                <a:solidFill>
                  <a:schemeClr val="tx1"/>
                </a:solidFill>
                <a:effectLst/>
                <a:latin typeface="+mn-lt"/>
                <a:ea typeface="+mn-ea"/>
                <a:cs typeface="+mn-cs"/>
              </a:rPr>
              <a:t> sabiedrībā, atbalstoša valsts un pašvaldību politika un atbilstoši finanšu resursi gan individuālā līmenī, gan </a:t>
            </a:r>
            <a:r>
              <a:rPr lang="lv-LV" sz="1200" kern="1200" dirty="0" err="1" smtClean="0">
                <a:solidFill>
                  <a:schemeClr val="tx1"/>
                </a:solidFill>
                <a:effectLst/>
                <a:latin typeface="+mn-lt"/>
                <a:ea typeface="+mn-ea"/>
                <a:cs typeface="+mn-cs"/>
              </a:rPr>
              <a:t>makrolīmenī</a:t>
            </a:r>
            <a:r>
              <a:rPr lang="lv-LV" sz="1200" kern="1200" dirty="0" smtClean="0">
                <a:solidFill>
                  <a:schemeClr val="tx1"/>
                </a:solidFill>
                <a:effectLst/>
                <a:latin typeface="+mn-lt"/>
                <a:ea typeface="+mn-ea"/>
                <a:cs typeface="+mn-cs"/>
              </a:rPr>
              <a:t>.</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Latvijas iedzīvotāju ilgtermiņa emigrācija ir pakāpeniski kritusies kopš 2011. gada, 2014. gadā sasniedzot 19 017 iedzīvotājus (salīdzinājumam: 2011. gadā no Latvijas izbrauca 30 311 iedzīvotāji). Savukārt iedzīvotāju imigrācijas rādītāji svārstās (2011. gadā – 10 234, 2012. gadā – 13 303, 2013. gadā – 8 299 un 2014. gadā – 10 365). Saskaņā ar statistikas datiem pēdējo triju gadu laikā migrācijas saldo rādītāji ir relatīvi pozitīvāki, atstājot mazāk kritisku ietekmi uz iedzīvotāju skaitu – ja 2011. gadā izbraukušo skaits par 20,1 tūkst. pārsniedza Latvijā iebraukušo skaitu, tad 2014. gadā no Latvijas izbrauca salīdzinoši vairs tikai par 8,7 tūkst. iedzīvotāju vairāk nekā iebrauca, tādējādi gandrīz sasniedzot NAP2020 izvirzīto mērķi 2014. gadam: –8500.</a:t>
            </a:r>
          </a:p>
          <a:p>
            <a:r>
              <a:rPr lang="lv-LV" sz="1200" kern="1200" dirty="0" smtClean="0">
                <a:solidFill>
                  <a:schemeClr val="tx1"/>
                </a:solidFill>
                <a:effectLst/>
                <a:latin typeface="+mn-lt"/>
                <a:ea typeface="+mn-ea"/>
                <a:cs typeface="+mn-cs"/>
              </a:rPr>
              <a:t>CSP (2015) Centrālās statistikas pārvaldes datubāzes. </a:t>
            </a:r>
            <a:r>
              <a:rPr lang="lv-LV" sz="1200" i="1" kern="1200" dirty="0" smtClean="0">
                <a:solidFill>
                  <a:schemeClr val="tx1"/>
                </a:solidFill>
                <a:effectLst/>
                <a:latin typeface="+mn-lt"/>
                <a:ea typeface="+mn-ea"/>
                <a:cs typeface="+mn-cs"/>
              </a:rPr>
              <a:t>IBG01. Iedzīvotāju ilgtermiņa migrācija</a:t>
            </a:r>
          </a:p>
          <a:p>
            <a:endParaRPr lang="lv-LV" sz="1200" i="1"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Ļoti nozīmīgi, ka emigrācijas rezultātā līdz ar iedzīvotāju skaita absolūto samazinājumu ir mainījusies Latvijas iedzīvotāju vecumstruktūra, samazinoties ekonomiski aktīvo iedzīvotāju īpatsvaram, jo īpaši vecuma grupā no 15 līdz 34 gadiem. Pēdējo 10 gadu laikā (no 2005. līdz 2015. gadam) vecuma kohorta 15–24 g. v. ir samazinājusies par 35 % un 25–34 g. v. – par 10 %, tādējādi radot papildu risku sociālās aizsardzības sistēmas ilgtspējai un paaugstinātu </a:t>
            </a:r>
            <a:r>
              <a:rPr lang="lv-LV" sz="1200" kern="1200" dirty="0" err="1" smtClean="0">
                <a:solidFill>
                  <a:schemeClr val="tx1"/>
                </a:solidFill>
                <a:effectLst/>
                <a:latin typeface="+mn-lt"/>
                <a:ea typeface="+mn-ea"/>
                <a:cs typeface="+mn-cs"/>
              </a:rPr>
              <a:t>depopulācijas</a:t>
            </a:r>
            <a:r>
              <a:rPr lang="lv-LV" sz="1200" kern="1200" dirty="0" smtClean="0">
                <a:solidFill>
                  <a:schemeClr val="tx1"/>
                </a:solidFill>
                <a:effectLst/>
                <a:latin typeface="+mn-lt"/>
                <a:ea typeface="+mn-ea"/>
                <a:cs typeface="+mn-cs"/>
              </a:rPr>
              <a:t> risku, jo profesors M. </a:t>
            </a:r>
            <a:r>
              <a:rPr lang="lv-LV" sz="1200" kern="1200" dirty="0" err="1" smtClean="0">
                <a:solidFill>
                  <a:schemeClr val="tx1"/>
                </a:solidFill>
                <a:effectLst/>
                <a:latin typeface="+mn-lt"/>
                <a:ea typeface="+mn-ea"/>
                <a:cs typeface="+mn-cs"/>
              </a:rPr>
              <a:t>Hazans</a:t>
            </a:r>
            <a:r>
              <a:rPr lang="lv-LV" sz="1200" kern="1200" dirty="0" smtClean="0">
                <a:solidFill>
                  <a:schemeClr val="tx1"/>
                </a:solidFill>
                <a:effectLst/>
                <a:latin typeface="+mn-lt"/>
                <a:ea typeface="+mn-ea"/>
                <a:cs typeface="+mn-cs"/>
              </a:rPr>
              <a:t> secinājis, ka tieši ģimenes ar vislielāko demogrāfisko potenciālu – vēlmi radīt bērnus, kas augstāka esot izglītoto iedzīvotāju vidū – vienlaikus ir pakļauti visaugstākajam emigrācijas riskam. </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No</a:t>
            </a:r>
            <a:r>
              <a:rPr lang="lv-LV" sz="1200" kern="1200" baseline="0" dirty="0" smtClean="0">
                <a:solidFill>
                  <a:schemeClr val="tx1"/>
                </a:solidFill>
                <a:effectLst/>
                <a:latin typeface="+mn-lt"/>
                <a:ea typeface="+mn-ea"/>
                <a:cs typeface="+mn-cs"/>
              </a:rPr>
              <a:t> MP ziņojuma 2015.g. – apkopotie dati liecina, ka </a:t>
            </a:r>
            <a:r>
              <a:rPr lang="lv-LV" sz="1200" kern="1200" dirty="0" smtClean="0">
                <a:solidFill>
                  <a:schemeClr val="tx1"/>
                </a:solidFill>
                <a:effectLst/>
                <a:latin typeface="+mn-lt"/>
                <a:ea typeface="+mn-ea"/>
                <a:cs typeface="+mn-cs"/>
              </a:rPr>
              <a:t>reemigrantu mērķa grupas galvenās vajadzības būtu šādas:</a:t>
            </a: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atbalsts iesaistei darba tirgū, tai skaitā darba meklēšanai;</a:t>
            </a: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vidējās algas pieaugums valstī, veicot pasākumus vispārējai ekonomikas izaugsmei;</a:t>
            </a: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atbalsts mājokļa jautājumos (piemēram, informācija par īres iespējām, juridisks atbalsts īres līguma slēgšanai, iespēja dzīvokļa meklēšanu uzsākt, atrodoties ārzemēs);</a:t>
            </a: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informatīvs atbalsts par piekļuvi universālajiem sociālajiem pabalstiem, sociālajiem pakalpojumiem;</a:t>
            </a: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atbalsts skolēniem, iekļaujoties Latvijas izglītības sistēmā;</a:t>
            </a: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sociālā palīdzība trūcīgajiem reemigrantiem.</a:t>
            </a:r>
          </a:p>
          <a:p>
            <a:pPr marL="171450" indent="-171450">
              <a:buFont typeface="Arial" panose="020B0604020202020204" pitchFamily="34" charset="0"/>
              <a:buChar char="•"/>
            </a:pPr>
            <a:r>
              <a:rPr lang="lv-LV" sz="1200" kern="1200" dirty="0" smtClean="0">
                <a:solidFill>
                  <a:schemeClr val="tx1"/>
                </a:solidFill>
                <a:effectLst/>
                <a:latin typeface="+mn-lt"/>
                <a:ea typeface="+mn-ea"/>
                <a:cs typeface="+mn-cs"/>
              </a:rPr>
              <a:t>Mērķtiecīga </a:t>
            </a:r>
            <a:r>
              <a:rPr lang="lv-LV" sz="1200" kern="1200" dirty="0" err="1" smtClean="0">
                <a:solidFill>
                  <a:schemeClr val="tx1"/>
                </a:solidFill>
                <a:effectLst/>
                <a:latin typeface="+mn-lt"/>
                <a:ea typeface="+mn-ea"/>
                <a:cs typeface="+mn-cs"/>
              </a:rPr>
              <a:t>reemigrācijas</a:t>
            </a:r>
            <a:r>
              <a:rPr lang="lv-LV" sz="1200" kern="1200" dirty="0" smtClean="0">
                <a:solidFill>
                  <a:schemeClr val="tx1"/>
                </a:solidFill>
                <a:effectLst/>
                <a:latin typeface="+mn-lt"/>
                <a:ea typeface="+mn-ea"/>
                <a:cs typeface="+mn-cs"/>
              </a:rPr>
              <a:t> politikas īstenošana, lai, veicinot emigrējušo Latvijas iedzīvotāju atgriešanos Latvijā, mazinātu </a:t>
            </a:r>
            <a:r>
              <a:rPr lang="lv-LV" sz="1200" kern="1200" dirty="0" err="1" smtClean="0">
                <a:solidFill>
                  <a:schemeClr val="tx1"/>
                </a:solidFill>
                <a:effectLst/>
                <a:latin typeface="+mn-lt"/>
                <a:ea typeface="+mn-ea"/>
                <a:cs typeface="+mn-cs"/>
              </a:rPr>
              <a:t>depopulācijas</a:t>
            </a:r>
            <a:r>
              <a:rPr lang="lv-LV" sz="1200" kern="1200" dirty="0" smtClean="0">
                <a:solidFill>
                  <a:schemeClr val="tx1"/>
                </a:solidFill>
                <a:effectLst/>
                <a:latin typeface="+mn-lt"/>
                <a:ea typeface="+mn-ea"/>
                <a:cs typeface="+mn-cs"/>
              </a:rPr>
              <a:t> risku, ir viens no būtiskiem faktoriem valsts stratēģiskai attīstībai. </a:t>
            </a:r>
          </a:p>
          <a:p>
            <a:endParaRPr lang="lv-LV" sz="1200" kern="1200" dirty="0" smtClean="0">
              <a:solidFill>
                <a:schemeClr val="tx1"/>
              </a:solidFill>
              <a:effectLst/>
              <a:latin typeface="+mn-lt"/>
              <a:ea typeface="+mn-ea"/>
              <a:cs typeface="+mn-cs"/>
            </a:endParaRPr>
          </a:p>
          <a:p>
            <a:pPr marL="171450" indent="-171450">
              <a:buFont typeface="Wingdings" panose="05000000000000000000" pitchFamily="2" charset="2"/>
              <a:buChar char="à"/>
            </a:pPr>
            <a:endParaRPr lang="lv-LV" dirty="0"/>
          </a:p>
        </p:txBody>
      </p:sp>
      <p:sp>
        <p:nvSpPr>
          <p:cNvPr id="4" name="Date Placeholder 3"/>
          <p:cNvSpPr>
            <a:spLocks noGrp="1"/>
          </p:cNvSpPr>
          <p:nvPr>
            <p:ph type="dt" idx="10"/>
          </p:nvPr>
        </p:nvSpPr>
        <p:spPr/>
        <p:txBody>
          <a:bodyPr/>
          <a:lstStyle/>
          <a:p>
            <a:fld id="{957991A1-2EA5-4D22-AFF9-88FF94676F85}" type="datetime1">
              <a:rPr lang="lv-LV" smtClean="0"/>
              <a:t>05.10.2016</a:t>
            </a:fld>
            <a:endParaRPr lang="lv-LV"/>
          </a:p>
        </p:txBody>
      </p:sp>
      <p:sp>
        <p:nvSpPr>
          <p:cNvPr id="5" name="Footer Placeholder 4"/>
          <p:cNvSpPr>
            <a:spLocks noGrp="1"/>
          </p:cNvSpPr>
          <p:nvPr>
            <p:ph type="ftr" sz="quarter" idx="11"/>
          </p:nvPr>
        </p:nvSpPr>
        <p:spPr/>
        <p:txBody>
          <a:bodyPr/>
          <a:lstStyle/>
          <a:p>
            <a:r>
              <a:rPr lang="lv-LV" smtClean="0"/>
              <a:t>Pārresoru koordinācijas centrs</a:t>
            </a:r>
            <a:endParaRPr lang="lv-LV"/>
          </a:p>
        </p:txBody>
      </p:sp>
      <p:sp>
        <p:nvSpPr>
          <p:cNvPr id="6" name="Slide Number Placeholder 5"/>
          <p:cNvSpPr>
            <a:spLocks noGrp="1"/>
          </p:cNvSpPr>
          <p:nvPr>
            <p:ph type="sldNum" sz="quarter" idx="12"/>
          </p:nvPr>
        </p:nvSpPr>
        <p:spPr/>
        <p:txBody>
          <a:bodyPr/>
          <a:lstStyle/>
          <a:p>
            <a:fld id="{D25FC690-CC19-4397-83D4-099D9C53A1F1}" type="slidenum">
              <a:rPr lang="lv-LV" smtClean="0"/>
              <a:t>6</a:t>
            </a:fld>
            <a:endParaRPr lang="lv-LV"/>
          </a:p>
        </p:txBody>
      </p:sp>
    </p:spTree>
    <p:extLst>
      <p:ext uri="{BB962C8B-B14F-4D97-AF65-F5344CB8AC3E}">
        <p14:creationId xmlns:p14="http://schemas.microsoft.com/office/powerpoint/2010/main" val="377640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smtClean="0">
                <a:solidFill>
                  <a:schemeClr val="tx1"/>
                </a:solidFill>
                <a:effectLst/>
                <a:latin typeface="+mn-lt"/>
                <a:ea typeface="+mn-ea"/>
                <a:cs typeface="+mn-cs"/>
              </a:rPr>
              <a:t>! Nav iespējams</a:t>
            </a:r>
            <a:r>
              <a:rPr lang="lv-LV" sz="1200" kern="1200" baseline="0" dirty="0" smtClean="0">
                <a:solidFill>
                  <a:schemeClr val="tx1"/>
                </a:solidFill>
                <a:effectLst/>
                <a:latin typeface="+mn-lt"/>
                <a:ea typeface="+mn-ea"/>
                <a:cs typeface="+mn-cs"/>
              </a:rPr>
              <a:t> skatīt datus dinamikā, kā iepriekš NAP, jo no 2013 mainījusies metodoloģija.</a:t>
            </a:r>
          </a:p>
          <a:p>
            <a:r>
              <a:rPr lang="lv-LV" sz="1200" kern="1200" baseline="0" dirty="0" smtClean="0">
                <a:solidFill>
                  <a:schemeClr val="tx1"/>
                </a:solidFill>
                <a:effectLst/>
                <a:latin typeface="+mn-lt"/>
                <a:ea typeface="+mn-ea"/>
                <a:cs typeface="+mn-cs"/>
              </a:rPr>
              <a:t>Grafiks – sievietes, vīriešiem – identiskas tendences, neievietoju, jo vēl papildus slaids</a:t>
            </a:r>
          </a:p>
          <a:p>
            <a:endParaRPr lang="lv-LV" dirty="0"/>
          </a:p>
        </p:txBody>
      </p:sp>
      <p:sp>
        <p:nvSpPr>
          <p:cNvPr id="4" name="Datuma vietturis 3"/>
          <p:cNvSpPr>
            <a:spLocks noGrp="1"/>
          </p:cNvSpPr>
          <p:nvPr>
            <p:ph type="dt" idx="10"/>
          </p:nvPr>
        </p:nvSpPr>
        <p:spPr/>
        <p:txBody>
          <a:bodyPr/>
          <a:lstStyle/>
          <a:p>
            <a:fld id="{F72FB079-52D8-433A-9DF3-1E56D46ACDA7}" type="datetime1">
              <a:rPr lang="lv-LV" smtClean="0"/>
              <a:t>05.10.2016</a:t>
            </a:fld>
            <a:endParaRPr lang="lv-LV"/>
          </a:p>
        </p:txBody>
      </p:sp>
      <p:sp>
        <p:nvSpPr>
          <p:cNvPr id="5" name="Kājenes vietturis 4"/>
          <p:cNvSpPr>
            <a:spLocks noGrp="1"/>
          </p:cNvSpPr>
          <p:nvPr>
            <p:ph type="ftr" sz="quarter" idx="11"/>
          </p:nvPr>
        </p:nvSpPr>
        <p:spPr/>
        <p:txBody>
          <a:bodyPr/>
          <a:lstStyle/>
          <a:p>
            <a:r>
              <a:rPr lang="lv-LV" smtClean="0"/>
              <a:t>Pārresoru koordinācijas centrs</a:t>
            </a:r>
            <a:endParaRPr lang="lv-LV"/>
          </a:p>
        </p:txBody>
      </p:sp>
      <p:sp>
        <p:nvSpPr>
          <p:cNvPr id="6" name="Slaida numura vietturis 5"/>
          <p:cNvSpPr>
            <a:spLocks noGrp="1"/>
          </p:cNvSpPr>
          <p:nvPr>
            <p:ph type="sldNum" sz="quarter" idx="12"/>
          </p:nvPr>
        </p:nvSpPr>
        <p:spPr/>
        <p:txBody>
          <a:bodyPr/>
          <a:lstStyle/>
          <a:p>
            <a:fld id="{D25FC690-CC19-4397-83D4-099D9C53A1F1}" type="slidenum">
              <a:rPr lang="lv-LV" smtClean="0"/>
              <a:t>7</a:t>
            </a:fld>
            <a:endParaRPr lang="lv-LV"/>
          </a:p>
        </p:txBody>
      </p:sp>
    </p:spTree>
    <p:extLst>
      <p:ext uri="{BB962C8B-B14F-4D97-AF65-F5344CB8AC3E}">
        <p14:creationId xmlns:p14="http://schemas.microsoft.com/office/powerpoint/2010/main" val="2262190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baseline="0" dirty="0" smtClean="0">
                <a:solidFill>
                  <a:schemeClr val="tx1"/>
                </a:solidFill>
                <a:effectLst/>
                <a:latin typeface="+mn-lt"/>
                <a:ea typeface="+mn-ea"/>
                <a:cs typeface="+mn-cs"/>
              </a:rPr>
              <a:t>Dati: CSP, LU</a:t>
            </a:r>
            <a:endParaRPr lang="lv-LV" dirty="0" smtClean="0"/>
          </a:p>
          <a:p>
            <a:r>
              <a:rPr lang="lv-LV" sz="1200" kern="1200" dirty="0" smtClean="0">
                <a:solidFill>
                  <a:schemeClr val="tx1"/>
                </a:solidFill>
                <a:effectLst/>
                <a:latin typeface="+mn-lt"/>
                <a:ea typeface="+mn-ea"/>
                <a:cs typeface="+mn-cs"/>
              </a:rPr>
              <a:t>Sabiedrības novecošana ir dabiska parādība modernizācijas procesā, kas rodas līdz ar vidējā dzīves ilguma palielināšanos un dzimstības samazināšanos, kā rezultātā sabiedrībā palielinās gados vecāko cilvēku īpatsvars. Saskaņā ar statistikas datiem 2014. gadā Latvijā kopumā 19,4 % iedzīvotāju bija vecumā virs 65 gadiem, bet 2000. gadā šīs vecuma grupas iedzīvotāju (65+ g. v.) īpatsvars nepārsniedza 15 %.</a:t>
            </a:r>
          </a:p>
          <a:p>
            <a:r>
              <a:rPr lang="lv-LV" sz="1200" kern="1200" dirty="0" smtClean="0">
                <a:solidFill>
                  <a:schemeClr val="tx1"/>
                </a:solidFill>
                <a:effectLst/>
                <a:latin typeface="+mn-lt"/>
                <a:ea typeface="+mn-ea"/>
                <a:cs typeface="+mn-cs"/>
              </a:rPr>
              <a:t>Tiek prognozēts, ka nākamajās desmitgadēs iedzīvotāju novecošana pieaugs, un 2050. gadā Latvija būs viena no valstīm, kuru jo īpaši būtiski skars sabiedrības novecošanas tendences, tai skaitā nozīmīgi pieaugs demogrāfiskās slodzes līmenis jeb </a:t>
            </a:r>
            <a:r>
              <a:rPr lang="lv-LV" sz="1200" kern="1200" dirty="0" err="1" smtClean="0">
                <a:solidFill>
                  <a:schemeClr val="tx1"/>
                </a:solidFill>
                <a:effectLst/>
                <a:latin typeface="+mn-lt"/>
                <a:ea typeface="+mn-ea"/>
                <a:cs typeface="+mn-cs"/>
              </a:rPr>
              <a:t>pēcdarbspējas</a:t>
            </a:r>
            <a:r>
              <a:rPr lang="lv-LV" sz="1200" kern="1200" dirty="0" smtClean="0">
                <a:solidFill>
                  <a:schemeClr val="tx1"/>
                </a:solidFill>
                <a:effectLst/>
                <a:latin typeface="+mn-lt"/>
                <a:ea typeface="+mn-ea"/>
                <a:cs typeface="+mn-cs"/>
              </a:rPr>
              <a:t> vecuma (65+g.v.) iedzīvotāju īpatsvars pret darbspējas vecuma (15–64 g. v.) iedzīvotāju īpatsvaru – no 19,4 % 2014. gadā līdz 50,7 % 2050. gadā. </a:t>
            </a:r>
          </a:p>
          <a:p>
            <a:r>
              <a:rPr lang="lv-LV" sz="1200" kern="1200" dirty="0" err="1" smtClean="0">
                <a:solidFill>
                  <a:schemeClr val="tx1"/>
                </a:solidFill>
                <a:effectLst/>
                <a:latin typeface="+mn-lt"/>
                <a:ea typeface="+mn-ea"/>
                <a:cs typeface="+mn-cs"/>
              </a:rPr>
              <a:t>European</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Commision</a:t>
            </a:r>
            <a:r>
              <a:rPr lang="lv-LV" sz="1200" kern="1200" dirty="0" smtClean="0">
                <a:solidFill>
                  <a:schemeClr val="tx1"/>
                </a:solidFill>
                <a:effectLst/>
                <a:latin typeface="+mn-lt"/>
                <a:ea typeface="+mn-ea"/>
                <a:cs typeface="+mn-cs"/>
              </a:rPr>
              <a:t> (2015)</a:t>
            </a:r>
            <a:r>
              <a:rPr lang="lv-LV" sz="1200" i="1"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The</a:t>
            </a:r>
            <a:r>
              <a:rPr lang="lv-LV" sz="1200" i="1"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Ageing</a:t>
            </a:r>
            <a:r>
              <a:rPr lang="lv-LV" sz="1200" i="1"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Report</a:t>
            </a:r>
            <a:r>
              <a:rPr lang="lv-LV" sz="1200" i="1"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Underlying</a:t>
            </a:r>
            <a:r>
              <a:rPr lang="lv-LV" sz="1200" i="1"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Assumptions</a:t>
            </a:r>
            <a:r>
              <a:rPr lang="lv-LV" sz="1200" i="1"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and</a:t>
            </a:r>
            <a:r>
              <a:rPr lang="lv-LV" sz="1200" i="1"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Projection</a:t>
            </a:r>
            <a:r>
              <a:rPr lang="lv-LV" sz="1200" i="1" kern="1200" dirty="0" smtClean="0">
                <a:solidFill>
                  <a:schemeClr val="tx1"/>
                </a:solidFill>
                <a:effectLst/>
                <a:latin typeface="+mn-lt"/>
                <a:ea typeface="+mn-ea"/>
                <a:cs typeface="+mn-cs"/>
              </a:rPr>
              <a:t> </a:t>
            </a:r>
            <a:r>
              <a:rPr lang="lv-LV" sz="1200" i="1" kern="1200" dirty="0" err="1" smtClean="0">
                <a:solidFill>
                  <a:schemeClr val="tx1"/>
                </a:solidFill>
                <a:effectLst/>
                <a:latin typeface="+mn-lt"/>
                <a:ea typeface="+mn-ea"/>
                <a:cs typeface="+mn-cs"/>
              </a:rPr>
              <a:t>Methodologies</a:t>
            </a:r>
            <a:r>
              <a:rPr lang="lv-LV" sz="1200" i="1" kern="1200" dirty="0" smtClean="0">
                <a:solidFill>
                  <a:schemeClr val="tx1"/>
                </a:solidFill>
                <a:effectLst/>
                <a:latin typeface="+mn-lt"/>
                <a:ea typeface="+mn-ea"/>
                <a:cs typeface="+mn-cs"/>
              </a:rPr>
              <a:t>.</a:t>
            </a:r>
            <a:r>
              <a:rPr lang="lv-LV" sz="1200" kern="1200" dirty="0" smtClean="0">
                <a:solidFill>
                  <a:schemeClr val="tx1"/>
                </a:solidFill>
                <a:effectLst/>
                <a:latin typeface="+mn-lt"/>
                <a:ea typeface="+mn-ea"/>
                <a:cs typeface="+mn-cs"/>
              </a:rPr>
              <a:t> Pieejams: </a:t>
            </a:r>
            <a:r>
              <a:rPr lang="lv-LV" sz="1200" u="sng" kern="1200" dirty="0" smtClean="0">
                <a:solidFill>
                  <a:schemeClr val="tx1"/>
                </a:solidFill>
                <a:effectLst/>
                <a:latin typeface="+mn-lt"/>
                <a:ea typeface="+mn-ea"/>
                <a:cs typeface="+mn-cs"/>
                <a:hlinkClick r:id="rId3"/>
              </a:rPr>
              <a:t>http://ec.europa.eu/economy_finance/publications/european_economy/2014/pdf/ee8_en.pdf</a:t>
            </a:r>
            <a:r>
              <a:rPr lang="lv-LV" sz="1200" kern="1200" dirty="0" smtClean="0">
                <a:solidFill>
                  <a:schemeClr val="tx1"/>
                </a:solidFill>
                <a:effectLst/>
                <a:latin typeface="+mn-lt"/>
                <a:ea typeface="+mn-ea"/>
                <a:cs typeface="+mn-cs"/>
              </a:rPr>
              <a:t> (21.07.2015.)</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Sabiedrībai novecojot, vecāka gadagājuma iedzīvotāji kļūst par nozīmīgu cilvēkresursu daļu, un viņu izglītība, nodarbinātība, sociālie pakalpojumi un veselības aprūpe kļūst par aktuālu jautājumu </a:t>
            </a:r>
            <a:r>
              <a:rPr lang="lv-LV" sz="1200" kern="1200" dirty="0" err="1" smtClean="0">
                <a:solidFill>
                  <a:schemeClr val="tx1"/>
                </a:solidFill>
                <a:effectLst/>
                <a:latin typeface="+mn-lt"/>
                <a:ea typeface="+mn-ea"/>
                <a:cs typeface="+mn-cs"/>
              </a:rPr>
              <a:t>rīcībpolitikas</a:t>
            </a:r>
            <a:r>
              <a:rPr lang="lv-LV" sz="1200" kern="1200" dirty="0" smtClean="0">
                <a:solidFill>
                  <a:schemeClr val="tx1"/>
                </a:solidFill>
                <a:effectLst/>
                <a:latin typeface="+mn-lt"/>
                <a:ea typeface="+mn-ea"/>
                <a:cs typeface="+mn-cs"/>
              </a:rPr>
              <a:t> dienaskārtībā. </a:t>
            </a:r>
          </a:p>
          <a:p>
            <a:r>
              <a:rPr lang="lv-LV" sz="1200" kern="1200" dirty="0" smtClean="0">
                <a:solidFill>
                  <a:schemeClr val="tx1"/>
                </a:solidFill>
                <a:effectLst/>
                <a:latin typeface="+mn-lt"/>
                <a:ea typeface="+mn-ea"/>
                <a:cs typeface="+mn-cs"/>
              </a:rPr>
              <a:t>Eiropā sabiedrības novecošanas jautājumi politikas plānošanas līmenī aktualizēti kopš 2000. gada, bet Latvijā lielāka uzmanība tiem pievērsta pēdējo 5–7 gadu laikā. </a:t>
            </a:r>
          </a:p>
          <a:p>
            <a:r>
              <a:rPr lang="lv-LV" dirty="0" smtClean="0"/>
              <a:t>Darba</a:t>
            </a:r>
            <a:r>
              <a:rPr lang="lv-LV" baseline="0" dirty="0" smtClean="0"/>
              <a:t> iespēju vienlīdzība gados vecākiem cilvēkiem</a:t>
            </a:r>
          </a:p>
          <a:p>
            <a:endParaRPr lang="lv-LV" baseline="0" dirty="0" smtClean="0"/>
          </a:p>
          <a:p>
            <a:r>
              <a:rPr lang="lv-LV" sz="1200" kern="1200" dirty="0" smtClean="0">
                <a:solidFill>
                  <a:schemeClr val="tx1"/>
                </a:solidFill>
                <a:effectLst/>
                <a:latin typeface="+mn-lt"/>
                <a:ea typeface="+mn-ea"/>
                <a:cs typeface="+mn-cs"/>
              </a:rPr>
              <a:t>Atsevišķi jautājumi, kas saistīti ar sabiedrības novecošanu, ir iekļauti NAP2020, taču jāapzinās, ka ierobežotās fiskālās telpas apstākļos sabiedrības novecošana prasīs resursu "pārbīdi" (t. s. strukturālās reformas) starp dažādām budžeta programmām. Pēc minētās izpētes veikšanas, kā arī vērtējot NAP2020 īstenošanu vidējā termiņā, būs iespējams sniegt pierādījumos balstītus priekšlikumus ilgtspējīgai </a:t>
            </a:r>
            <a:r>
              <a:rPr lang="lv-LV" sz="1200" kern="1200" dirty="0" err="1" smtClean="0">
                <a:solidFill>
                  <a:schemeClr val="tx1"/>
                </a:solidFill>
                <a:effectLst/>
                <a:latin typeface="+mn-lt"/>
                <a:ea typeface="+mn-ea"/>
                <a:cs typeface="+mn-cs"/>
              </a:rPr>
              <a:t>rīcībpolitikai</a:t>
            </a:r>
            <a:r>
              <a:rPr lang="lv-LV" sz="1200" kern="1200" dirty="0" smtClean="0">
                <a:solidFill>
                  <a:schemeClr val="tx1"/>
                </a:solidFill>
                <a:effectLst/>
                <a:latin typeface="+mn-lt"/>
                <a:ea typeface="+mn-ea"/>
                <a:cs typeface="+mn-cs"/>
              </a:rPr>
              <a:t> un </a:t>
            </a:r>
            <a:r>
              <a:rPr lang="lv-LV" sz="1200" kern="1200" dirty="0" err="1" smtClean="0">
                <a:solidFill>
                  <a:schemeClr val="tx1"/>
                </a:solidFill>
                <a:effectLst/>
                <a:latin typeface="+mn-lt"/>
                <a:ea typeface="+mn-ea"/>
                <a:cs typeface="+mn-cs"/>
              </a:rPr>
              <a:t>pārresoru</a:t>
            </a:r>
            <a:r>
              <a:rPr lang="lv-LV" sz="1200" kern="1200" dirty="0" smtClean="0">
                <a:solidFill>
                  <a:schemeClr val="tx1"/>
                </a:solidFill>
                <a:effectLst/>
                <a:latin typeface="+mn-lt"/>
                <a:ea typeface="+mn-ea"/>
                <a:cs typeface="+mn-cs"/>
              </a:rPr>
              <a:t> sadarbībai sabiedrības novecošanās jautājumu risināšanā.</a:t>
            </a:r>
            <a:endParaRPr lang="lv-LV"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01D8D461-0323-4054-AB78-4411104E9345}" type="datetime1">
              <a:rPr lang="lv-LV" smtClean="0"/>
              <a:t>05.10.2016</a:t>
            </a:fld>
            <a:endParaRPr lang="lv-LV"/>
          </a:p>
        </p:txBody>
      </p:sp>
      <p:sp>
        <p:nvSpPr>
          <p:cNvPr id="5" name="Footer Placeholder 4"/>
          <p:cNvSpPr>
            <a:spLocks noGrp="1"/>
          </p:cNvSpPr>
          <p:nvPr>
            <p:ph type="ftr" sz="quarter" idx="11"/>
          </p:nvPr>
        </p:nvSpPr>
        <p:spPr/>
        <p:txBody>
          <a:bodyPr/>
          <a:lstStyle/>
          <a:p>
            <a:r>
              <a:rPr lang="lv-LV" smtClean="0"/>
              <a:t>Pārresoru koordinācijas centrs</a:t>
            </a:r>
            <a:endParaRPr lang="lv-LV"/>
          </a:p>
        </p:txBody>
      </p:sp>
      <p:sp>
        <p:nvSpPr>
          <p:cNvPr id="6" name="Slide Number Placeholder 5"/>
          <p:cNvSpPr>
            <a:spLocks noGrp="1"/>
          </p:cNvSpPr>
          <p:nvPr>
            <p:ph type="sldNum" sz="quarter" idx="12"/>
          </p:nvPr>
        </p:nvSpPr>
        <p:spPr/>
        <p:txBody>
          <a:bodyPr/>
          <a:lstStyle/>
          <a:p>
            <a:fld id="{D25FC690-CC19-4397-83D4-099D9C53A1F1}" type="slidenum">
              <a:rPr lang="lv-LV" smtClean="0"/>
              <a:t>8</a:t>
            </a:fld>
            <a:endParaRPr lang="lv-LV"/>
          </a:p>
        </p:txBody>
      </p:sp>
    </p:spTree>
    <p:extLst>
      <p:ext uri="{BB962C8B-B14F-4D97-AF65-F5344CB8AC3E}">
        <p14:creationId xmlns:p14="http://schemas.microsoft.com/office/powerpoint/2010/main" val="2274129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Pastāvīgo</a:t>
            </a:r>
            <a:r>
              <a:rPr lang="lv-LV" baseline="0" dirty="0" smtClean="0"/>
              <a:t> </a:t>
            </a:r>
            <a:r>
              <a:rPr lang="lv-LV" baseline="0" dirty="0" err="1" smtClean="0"/>
              <a:t>iedzīv.skaits</a:t>
            </a:r>
            <a:r>
              <a:rPr lang="lv-LV" baseline="0" dirty="0" smtClean="0"/>
              <a:t> galvenajās vecuma grupās 2015.g. sāk., avots: CSP:</a:t>
            </a:r>
          </a:p>
          <a:p>
            <a:r>
              <a:rPr lang="lv-LV" dirty="0" smtClean="0"/>
              <a:t>Kopā:</a:t>
            </a:r>
            <a:r>
              <a:rPr lang="lv-LV" baseline="0" dirty="0" smtClean="0"/>
              <a:t> </a:t>
            </a:r>
            <a:r>
              <a:rPr lang="lv-LV" dirty="0" smtClean="0"/>
              <a:t>1 986 096,</a:t>
            </a:r>
            <a:r>
              <a:rPr lang="lv-LV" baseline="0" dirty="0" smtClean="0"/>
              <a:t> 0-14 gadi: </a:t>
            </a:r>
            <a:r>
              <a:rPr lang="lv-LV" dirty="0" smtClean="0"/>
              <a:t>297 720 (15%), 15-61 gads:</a:t>
            </a:r>
            <a:r>
              <a:rPr lang="lv-LV" baseline="0" dirty="0" smtClean="0"/>
              <a:t> </a:t>
            </a:r>
            <a:r>
              <a:rPr lang="lv-LV" dirty="0" smtClean="0"/>
              <a:t> 1 237 739 (62%), 62+: 456 637 (23%)</a:t>
            </a:r>
          </a:p>
          <a:p>
            <a:r>
              <a:rPr lang="lv-LV" dirty="0" smtClean="0"/>
              <a:t>http://www.csb.gov.lv/sites/default/files/nr_11_demografija_2015_15_00_lv_en.pdf </a:t>
            </a:r>
          </a:p>
          <a:p>
            <a:endParaRPr lang="lv-LV" dirty="0" smtClean="0"/>
          </a:p>
          <a:p>
            <a:r>
              <a:rPr lang="lv-LV" dirty="0" smtClean="0"/>
              <a:t>Demogrāfiskās slodzes līmenis tiek lietots, analizējot proporcionālo sadalījumu starp tiem, kas ir darbspējas vecumā un ir vai varētu būt ekonomiski aktīvi, un pārējo sabiedrības daļu (bērniem un pensionāriem), kurus uztur iedzīvotāji darbspējas vecumā. Kopš 1993. gada pensijas vecuma iedzīvotāju īpatsvars ir lielāks par bērnu un pusaudžu īpatsvaru, kas nozīmē, ka nākotnē būs mazāks iedzīvotāju skaits darbspējas vecumā un demogrāfiskās slodzes līmenis pieaugs. 2015. gada sākumā uz 1 000 darbspējīgo iedzīvotāju bija 371 pensijas vecuma iedzīvotājs un 242 bērni vecumā līdz 14 gadiem</a:t>
            </a:r>
            <a:endParaRPr lang="lv-LV" dirty="0"/>
          </a:p>
        </p:txBody>
      </p:sp>
      <p:sp>
        <p:nvSpPr>
          <p:cNvPr id="4" name="Datuma vietturis 3"/>
          <p:cNvSpPr>
            <a:spLocks noGrp="1"/>
          </p:cNvSpPr>
          <p:nvPr>
            <p:ph type="dt" idx="10"/>
          </p:nvPr>
        </p:nvSpPr>
        <p:spPr/>
        <p:txBody>
          <a:bodyPr/>
          <a:lstStyle/>
          <a:p>
            <a:fld id="{00A9422D-0AE0-4320-BAD5-6732FC0855E1}" type="datetime1">
              <a:rPr lang="lv-LV" smtClean="0"/>
              <a:t>05.10.2016</a:t>
            </a:fld>
            <a:endParaRPr lang="lv-LV"/>
          </a:p>
        </p:txBody>
      </p:sp>
      <p:sp>
        <p:nvSpPr>
          <p:cNvPr id="5" name="Kājenes vietturis 4"/>
          <p:cNvSpPr>
            <a:spLocks noGrp="1"/>
          </p:cNvSpPr>
          <p:nvPr>
            <p:ph type="ftr" sz="quarter" idx="11"/>
          </p:nvPr>
        </p:nvSpPr>
        <p:spPr/>
        <p:txBody>
          <a:bodyPr/>
          <a:lstStyle/>
          <a:p>
            <a:r>
              <a:rPr lang="lv-LV" smtClean="0"/>
              <a:t>Pārresoru koordinācijas centrs</a:t>
            </a:r>
            <a:endParaRPr lang="lv-LV"/>
          </a:p>
        </p:txBody>
      </p:sp>
      <p:sp>
        <p:nvSpPr>
          <p:cNvPr id="6" name="Slaida numura vietturis 5"/>
          <p:cNvSpPr>
            <a:spLocks noGrp="1"/>
          </p:cNvSpPr>
          <p:nvPr>
            <p:ph type="sldNum" sz="quarter" idx="12"/>
          </p:nvPr>
        </p:nvSpPr>
        <p:spPr/>
        <p:txBody>
          <a:bodyPr/>
          <a:lstStyle/>
          <a:p>
            <a:fld id="{D25FC690-CC19-4397-83D4-099D9C53A1F1}" type="slidenum">
              <a:rPr lang="lv-LV" smtClean="0"/>
              <a:t>9</a:t>
            </a:fld>
            <a:endParaRPr lang="lv-LV"/>
          </a:p>
        </p:txBody>
      </p:sp>
    </p:spTree>
    <p:extLst>
      <p:ext uri="{BB962C8B-B14F-4D97-AF65-F5344CB8AC3E}">
        <p14:creationId xmlns:p14="http://schemas.microsoft.com/office/powerpoint/2010/main" val="2294096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Datuma vietturis 3"/>
          <p:cNvSpPr>
            <a:spLocks noGrp="1"/>
          </p:cNvSpPr>
          <p:nvPr>
            <p:ph type="dt" idx="10"/>
          </p:nvPr>
        </p:nvSpPr>
        <p:spPr/>
        <p:txBody>
          <a:bodyPr/>
          <a:lstStyle/>
          <a:p>
            <a:fld id="{C5B81A28-0503-43C1-83A6-0600545B87A3}" type="datetime1">
              <a:rPr lang="lv-LV" smtClean="0"/>
              <a:t>05.10.2016</a:t>
            </a:fld>
            <a:endParaRPr lang="lv-LV"/>
          </a:p>
        </p:txBody>
      </p:sp>
      <p:sp>
        <p:nvSpPr>
          <p:cNvPr id="5" name="Kājenes vietturis 4"/>
          <p:cNvSpPr>
            <a:spLocks noGrp="1"/>
          </p:cNvSpPr>
          <p:nvPr>
            <p:ph type="ftr" sz="quarter" idx="11"/>
          </p:nvPr>
        </p:nvSpPr>
        <p:spPr/>
        <p:txBody>
          <a:bodyPr/>
          <a:lstStyle/>
          <a:p>
            <a:r>
              <a:rPr lang="lv-LV" smtClean="0"/>
              <a:t>Pārresoru koordinācijas centrs</a:t>
            </a:r>
            <a:endParaRPr lang="lv-LV"/>
          </a:p>
        </p:txBody>
      </p:sp>
      <p:sp>
        <p:nvSpPr>
          <p:cNvPr id="6" name="Slaida numura vietturis 5"/>
          <p:cNvSpPr>
            <a:spLocks noGrp="1"/>
          </p:cNvSpPr>
          <p:nvPr>
            <p:ph type="sldNum" sz="quarter" idx="12"/>
          </p:nvPr>
        </p:nvSpPr>
        <p:spPr/>
        <p:txBody>
          <a:bodyPr/>
          <a:lstStyle/>
          <a:p>
            <a:fld id="{D25FC690-CC19-4397-83D4-099D9C53A1F1}" type="slidenum">
              <a:rPr lang="lv-LV" smtClean="0"/>
              <a:t>10</a:t>
            </a:fld>
            <a:endParaRPr lang="lv-LV"/>
          </a:p>
        </p:txBody>
      </p:sp>
    </p:spTree>
    <p:extLst>
      <p:ext uri="{BB962C8B-B14F-4D97-AF65-F5344CB8AC3E}">
        <p14:creationId xmlns:p14="http://schemas.microsoft.com/office/powerpoint/2010/main" val="943712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lv-LV" sz="1050" dirty="0" smtClean="0"/>
              <a:t>DLC darbības</a:t>
            </a:r>
            <a:r>
              <a:rPr lang="lv-LV" sz="1050" baseline="0" dirty="0" smtClean="0"/>
              <a:t> </a:t>
            </a:r>
            <a:r>
              <a:rPr lang="lv-LV" sz="1050" dirty="0" smtClean="0"/>
              <a:t>mērķis: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05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Atbilstoši  Deklarācijā noteiktajiem uzdevumiem, </a:t>
            </a:r>
            <a:r>
              <a:rPr lang="lv-LV" sz="105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sniegt priekšlikumus par tautas ataudzes atbalsta pasākumu pilnveidošanu un īstenošanu </a:t>
            </a:r>
            <a:r>
              <a:rPr lang="lv-LV" sz="105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Demogrāfisko lietu padomei, lai virzītu tos izskatīšanai MK.</a:t>
            </a:r>
          </a:p>
          <a:p>
            <a:pPr marL="0" indent="0">
              <a:spcBef>
                <a:spcPts val="600"/>
              </a:spcBef>
              <a:buFont typeface="Arial" panose="020B0604020202020204" pitchFamily="34" charset="0"/>
              <a:buNone/>
            </a:pPr>
            <a:r>
              <a:rPr lang="lv-LV" sz="105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Vadītājs</a:t>
            </a:r>
            <a:r>
              <a:rPr lang="lv-LV" sz="105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 Imants Parādnieks, Saeimas Budžeta un finanšu (nodokļu) komisijas Demogrāfijas lietu apakškomisijas priekšsēdētājs</a:t>
            </a:r>
          </a:p>
          <a:p>
            <a:pPr marL="0" indent="0">
              <a:spcBef>
                <a:spcPts val="600"/>
              </a:spcBef>
              <a:buFont typeface="Arial" panose="020B0604020202020204" pitchFamily="34" charset="0"/>
              <a:buNone/>
            </a:pPr>
            <a:r>
              <a:rPr lang="lv-LV" sz="105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Eksperti</a:t>
            </a:r>
            <a:r>
              <a:rPr lang="lv-LV" sz="105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 pārstāvji no Ministru prezidenta biroja, Labklājības, Veselības un Finanšu ministrijām, </a:t>
            </a:r>
            <a:r>
              <a:rPr lang="lv-LV" sz="1050" dirty="0" err="1" smtClean="0">
                <a:solidFill>
                  <a:srgbClr val="404040"/>
                </a:solidFill>
                <a:latin typeface="Verdana" panose="020B0604030504040204" pitchFamily="34" charset="0"/>
                <a:ea typeface="Verdana" panose="020B0604030504040204" pitchFamily="34" charset="0"/>
                <a:cs typeface="Verdana" panose="020B0604030504040204" pitchFamily="34" charset="0"/>
              </a:rPr>
              <a:t>Pārresoru</a:t>
            </a:r>
            <a:r>
              <a:rPr lang="lv-LV" sz="105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koordinācijas centra, sociālo lietu eksperts, pētnieks demogrāfijā</a:t>
            </a:r>
          </a:p>
          <a:p>
            <a:pPr marL="0" indent="0">
              <a:spcBef>
                <a:spcPts val="600"/>
              </a:spcBef>
              <a:buFont typeface="Arial" panose="020B0604020202020204" pitchFamily="34" charset="0"/>
              <a:buNone/>
            </a:pPr>
            <a:r>
              <a:rPr lang="lv-LV" sz="105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PKC = DLC sekretariāts. </a:t>
            </a:r>
          </a:p>
          <a:p>
            <a:pPr marL="0" indent="0">
              <a:buFont typeface="Arial" panose="020B0604020202020204" pitchFamily="34" charset="0"/>
              <a:buNone/>
            </a:pPr>
            <a:endParaRPr lang="lv-LV" sz="1050" dirty="0" smtClean="0"/>
          </a:p>
          <a:p>
            <a:pPr marL="171450" indent="-171450">
              <a:buFont typeface="Arial" panose="020B0604020202020204" pitchFamily="34" charset="0"/>
              <a:buChar char="•"/>
            </a:pPr>
            <a:r>
              <a:rPr lang="lv-LV" sz="1050" dirty="0" smtClean="0"/>
              <a:t>„Mājokļu programmas” turpināšana - valsts galvojums hipotekārajiem kredītiem dzīvojamās telpas iegādei vai būvniecībai ģimenēm ar bērniem/ ATBALSTS DZĪVESVIETAS NODROŠINĀŠANAI;</a:t>
            </a:r>
          </a:p>
          <a:p>
            <a:pPr marL="171450" indent="-171450">
              <a:buFont typeface="Arial" panose="020B0604020202020204" pitchFamily="34" charset="0"/>
              <a:buChar char="•"/>
            </a:pPr>
            <a:r>
              <a:rPr lang="lv-LV" sz="1050" dirty="0" smtClean="0"/>
              <a:t>Pasākumi bez vecāku gādības palikušo bērnu aprūpes ģimeniskā vidē pilnveidošanai - paredzēts uzlabot adoptētājiem sniegtā atbalsta sistēmu, un ārpusģimenes aprūpes sistēmu (atbalsts aizbildņiem un audžuģimenēm)/ ATBALSTS</a:t>
            </a:r>
            <a:r>
              <a:rPr lang="lv-LV" sz="1050" baseline="0" dirty="0" smtClean="0"/>
              <a:t> ĪPAŠĀM SOCIĀLĀS UN NABADZĪBAS RISKA GRUPĀM</a:t>
            </a:r>
            <a:r>
              <a:rPr lang="lv-LV" sz="1050"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Ģimenes valsts pabalsta palielināšana ģimenēs ar 4+ bērniem - no 2017. gada 1. janvāra paredzēts par ceturto un nākamajiem bērniem ĢVP noteikt 4,4 reizes lielāku, nekā par pirmo bērnu (11,38 x 4,4 = 50,07 eiro) (pašreiz - 34,14 eiro)/ ATBALSTS 2. LIELĀKAJAM</a:t>
            </a:r>
            <a:r>
              <a:rPr lang="lv-LV" sz="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NABADZĪBAS RISKAM PAKĻAUTAJAM ĢIMEŅU VEIDAM;</a:t>
            </a:r>
            <a:r>
              <a:rPr lang="lv-LV"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Valsts minimālā atbalsta apmēru apgādnieku zaudējušiem bērniem (apgādnieka zaudējuma pensija) palielināšana , </a:t>
            </a:r>
            <a:r>
              <a:rPr lang="lv-LV" dirty="0" smtClean="0"/>
              <a:t>tuvinot to minimālo uzturlīdzekļu apmēram, kādu valsts garantē gadījumos, kad kāds no bērna vecākiem nepilda savus pienākumus un nenodrošina bērnam nepieciešamo uzturēšanu (no</a:t>
            </a:r>
            <a:r>
              <a:rPr lang="lv-LV" baseline="0" dirty="0" smtClean="0"/>
              <a:t> </a:t>
            </a:r>
            <a:r>
              <a:rPr lang="lv-LV" dirty="0" smtClean="0"/>
              <a:t>2017.gada 1.aprīļa),</a:t>
            </a:r>
            <a:r>
              <a:rPr lang="lv-LV" baseline="0" dirty="0" smtClean="0"/>
              <a:t> </a:t>
            </a:r>
            <a:r>
              <a:rPr lang="lv-LV" dirty="0" smtClean="0"/>
              <a:t>lai mazinātu nepilno ģimeņu nabadzību un visiem bērniem piedāvātu līdzvērtīgu sociālo nodrošinājumu/ ATBALSTS</a:t>
            </a:r>
            <a:r>
              <a:rPr lang="lv-LV" baseline="0" dirty="0" smtClean="0"/>
              <a:t> ĢIMENĒM, KUR BĒRNUS AUDZINA VIENS PIEAUGUŠAIS</a:t>
            </a:r>
            <a:r>
              <a:rPr lang="lv-LV" dirty="0" smtClean="0"/>
              <a:t>;</a:t>
            </a:r>
            <a:r>
              <a:rPr lang="lv-LV" baseline="0" dirty="0" smtClean="0"/>
              <a:t> </a:t>
            </a:r>
            <a:endParaRPr lang="lv-LV"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dirty="0" smtClean="0"/>
              <a:t>Palielināt sociālās apdrošināšanas iemaksas par personām, kuras kopj bērnu līdz 1,5 </a:t>
            </a:r>
            <a:r>
              <a:rPr lang="lv-LV" dirty="0" err="1" smtClean="0"/>
              <a:t>g.v</a:t>
            </a:r>
            <a:r>
              <a:rPr lang="lv-LV" dirty="0" smtClean="0"/>
              <a:t>., t.i., iemaksas pensiju, invaliditātes un bezdarba apdrošināšanai veikt no 171 eiro (šobrīd no 142,29 eiro) (no 2017.gada 1.janvāra);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dirty="0" smtClean="0"/>
              <a:t>Daudzbērnu ģimenes - jauna pasažieru kategorija, kas ir tiesīga izmantot braukšanas maksas atvieglojumus starppilsētu un reģionālajā sabiedriskajā transportā, atlaide 25%/ ATBALSTS ĢIMEŅU MOBILITĀTEI</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dirty="0" smtClean="0"/>
          </a:p>
          <a:p>
            <a:pPr marL="171450" indent="-171450">
              <a:buFont typeface="Arial" panose="020B0604020202020204" pitchFamily="34" charset="0"/>
              <a:buChar char="•"/>
            </a:pPr>
            <a:endParaRPr lang="lv-LV" dirty="0" smtClean="0"/>
          </a:p>
          <a:p>
            <a:pPr marL="171450" indent="-171450">
              <a:buFont typeface="Arial" panose="020B0604020202020204" pitchFamily="34" charset="0"/>
              <a:buChar char="•"/>
            </a:pPr>
            <a:endParaRPr lang="lv-LV" dirty="0"/>
          </a:p>
        </p:txBody>
      </p:sp>
      <p:sp>
        <p:nvSpPr>
          <p:cNvPr id="4" name="Date Placeholder 3"/>
          <p:cNvSpPr>
            <a:spLocks noGrp="1"/>
          </p:cNvSpPr>
          <p:nvPr>
            <p:ph type="dt" idx="10"/>
          </p:nvPr>
        </p:nvSpPr>
        <p:spPr/>
        <p:txBody>
          <a:bodyPr/>
          <a:lstStyle/>
          <a:p>
            <a:fld id="{EAE9D344-70B8-410F-B117-F196B7D6E41E}" type="datetime1">
              <a:rPr lang="lv-LV" smtClean="0"/>
              <a:t>05.10.2016</a:t>
            </a:fld>
            <a:endParaRPr lang="lv-LV"/>
          </a:p>
        </p:txBody>
      </p:sp>
      <p:sp>
        <p:nvSpPr>
          <p:cNvPr id="5" name="Footer Placeholder 4"/>
          <p:cNvSpPr>
            <a:spLocks noGrp="1"/>
          </p:cNvSpPr>
          <p:nvPr>
            <p:ph type="ftr" sz="quarter" idx="11"/>
          </p:nvPr>
        </p:nvSpPr>
        <p:spPr/>
        <p:txBody>
          <a:bodyPr/>
          <a:lstStyle/>
          <a:p>
            <a:r>
              <a:rPr lang="lv-LV" smtClean="0"/>
              <a:t>Pārresoru koordinācijas centrs</a:t>
            </a:r>
            <a:endParaRPr lang="lv-LV"/>
          </a:p>
        </p:txBody>
      </p:sp>
      <p:sp>
        <p:nvSpPr>
          <p:cNvPr id="6" name="Slide Number Placeholder 5"/>
          <p:cNvSpPr>
            <a:spLocks noGrp="1"/>
          </p:cNvSpPr>
          <p:nvPr>
            <p:ph type="sldNum" sz="quarter" idx="12"/>
          </p:nvPr>
        </p:nvSpPr>
        <p:spPr/>
        <p:txBody>
          <a:bodyPr/>
          <a:lstStyle/>
          <a:p>
            <a:fld id="{D25FC690-CC19-4397-83D4-099D9C53A1F1}" type="slidenum">
              <a:rPr lang="lv-LV" smtClean="0"/>
              <a:t>11</a:t>
            </a:fld>
            <a:endParaRPr lang="lv-LV"/>
          </a:p>
        </p:txBody>
      </p:sp>
    </p:spTree>
    <p:extLst>
      <p:ext uri="{BB962C8B-B14F-4D97-AF65-F5344CB8AC3E}">
        <p14:creationId xmlns:p14="http://schemas.microsoft.com/office/powerpoint/2010/main" val="1617262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11760" y="4086200"/>
            <a:ext cx="5760640" cy="854968"/>
          </a:xfrm>
        </p:spPr>
        <p:txBody>
          <a:bodyPr/>
          <a:lstStyle>
            <a:lvl1pPr>
              <a:defRPr>
                <a:effectLst>
                  <a:innerShdw blurRad="63500" dist="50800" dir="13500000">
                    <a:prstClr val="black">
                      <a:alpha val="50000"/>
                    </a:prstClr>
                  </a:innerShdw>
                </a:effectLst>
              </a:defRPr>
            </a:lvl1pPr>
          </a:lstStyle>
          <a:p>
            <a:r>
              <a:rPr lang="en-US" dirty="0" smtClean="0"/>
              <a:t>PREZENTĀCIJAS NOSAUKUMS,</a:t>
            </a:r>
            <a:br>
              <a:rPr lang="en-US" dirty="0" smtClean="0"/>
            </a:br>
            <a:r>
              <a:rPr lang="en-US" dirty="0" smtClean="0"/>
              <a:t>JA NEPIECIEŠAMS OTRA RINDA</a:t>
            </a:r>
          </a:p>
        </p:txBody>
      </p:sp>
      <p:sp>
        <p:nvSpPr>
          <p:cNvPr id="15" name="Content Placeholder 14"/>
          <p:cNvSpPr>
            <a:spLocks noGrp="1"/>
          </p:cNvSpPr>
          <p:nvPr>
            <p:ph sz="quarter" idx="10" hasCustomPrompt="1"/>
          </p:nvPr>
        </p:nvSpPr>
        <p:spPr>
          <a:xfrm>
            <a:off x="2411759" y="5013176"/>
            <a:ext cx="5760641" cy="360363"/>
          </a:xfrm>
        </p:spPr>
        <p:txBody>
          <a:bodyPr>
            <a:noAutofit/>
          </a:bodyPr>
          <a:lstStyle>
            <a:lvl1pPr marL="0" indent="0" algn="ctr">
              <a:buNone/>
              <a:defRPr sz="1600">
                <a:effectLst>
                  <a:innerShdw blurRad="63500" dist="50800" dir="13500000">
                    <a:prstClr val="black">
                      <a:alpha val="50000"/>
                    </a:prstClr>
                  </a:innerShdw>
                </a:effectLst>
              </a:defRPr>
            </a:lvl1pPr>
          </a:lstStyle>
          <a:p>
            <a:pPr lvl="0"/>
            <a:r>
              <a:rPr lang="en-US" dirty="0" smtClean="0"/>
              <a:t>(IZSTRĀDĀTĀJS, GADS, CITA INFORMĀCIJA).</a:t>
            </a:r>
          </a:p>
        </p:txBody>
      </p:sp>
      <p:pic>
        <p:nvPicPr>
          <p:cNvPr id="5" name="Picture 2" descr="C:\Users\Nauris\Desktop\divkrāsu versija-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04664"/>
            <a:ext cx="4040777"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0052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3B15DD3D-9907-441B-A040-B906EC9EF571}" type="slidenum">
              <a:rPr lang="en-US" altLang="lv-LV"/>
              <a:pPr>
                <a:defRPr/>
              </a:pPr>
              <a:t>‹#›</a:t>
            </a:fld>
            <a:endParaRPr lang="en-US" altLang="lv-LV"/>
          </a:p>
        </p:txBody>
      </p:sp>
    </p:spTree>
    <p:extLst>
      <p:ext uri="{BB962C8B-B14F-4D97-AF65-F5344CB8AC3E}">
        <p14:creationId xmlns:p14="http://schemas.microsoft.com/office/powerpoint/2010/main" val="320595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16142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F4E76C-22DB-4F4B-A8E1-C38E60385F9C}" type="datetime1">
              <a:rPr lang="lv-LV" smtClean="0">
                <a:solidFill>
                  <a:prstClr val="black">
                    <a:tint val="75000"/>
                  </a:prstClr>
                </a:solidFill>
              </a:rPr>
              <a:t>05.10.2016</a:t>
            </a:fld>
            <a:endParaRPr lang="lv-LV" dirty="0">
              <a:solidFill>
                <a:prstClr val="black">
                  <a:tint val="75000"/>
                </a:prstClr>
              </a:solidFill>
            </a:endParaRPr>
          </a:p>
        </p:txBody>
      </p:sp>
      <p:sp>
        <p:nvSpPr>
          <p:cNvPr id="5" name="Footer Placeholder 4"/>
          <p:cNvSpPr>
            <a:spLocks noGrp="1"/>
          </p:cNvSpPr>
          <p:nvPr>
            <p:ph type="ftr" sz="quarter" idx="11"/>
          </p:nvPr>
        </p:nvSpPr>
        <p:spPr/>
        <p:txBody>
          <a:bodyPr/>
          <a:lstStyle/>
          <a:p>
            <a:r>
              <a:rPr lang="lv-LV" smtClean="0">
                <a:solidFill>
                  <a:prstClr val="black">
                    <a:tint val="75000"/>
                  </a:prstClr>
                </a:solidFill>
              </a:rPr>
              <a:t>Pārresoru koordinācijas centrs</a:t>
            </a:r>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952464FB-6FA6-4E80-ACB1-F4B9846AA373}" type="slidenum">
              <a:rPr lang="lv-LV" smtClean="0">
                <a:solidFill>
                  <a:prstClr val="black">
                    <a:tint val="75000"/>
                  </a:prstClr>
                </a:solidFill>
              </a:rPr>
              <a:pPr/>
              <a:t>‹#›</a:t>
            </a:fld>
            <a:endParaRPr lang="lv-LV">
              <a:solidFill>
                <a:prstClr val="black">
                  <a:tint val="75000"/>
                </a:prstClr>
              </a:solidFill>
            </a:endParaRPr>
          </a:p>
        </p:txBody>
      </p:sp>
      <p:sp>
        <p:nvSpPr>
          <p:cNvPr id="9" name="Content Placeholder 2"/>
          <p:cNvSpPr>
            <a:spLocks noGrp="1"/>
          </p:cNvSpPr>
          <p:nvPr>
            <p:ph idx="1"/>
          </p:nvPr>
        </p:nvSpPr>
        <p:spPr>
          <a:xfrm>
            <a:off x="457200" y="1268760"/>
            <a:ext cx="8229600" cy="4857403"/>
          </a:xfrm>
        </p:spPr>
        <p:txBody>
          <a:bodyPr/>
          <a:lstStyle>
            <a:lvl1pPr>
              <a:defRPr sz="18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10" name="Title 9"/>
          <p:cNvSpPr>
            <a:spLocks noGrp="1"/>
          </p:cNvSpPr>
          <p:nvPr>
            <p:ph type="title"/>
          </p:nvPr>
        </p:nvSpPr>
        <p:spPr>
          <a:xfrm>
            <a:off x="467544" y="620736"/>
            <a:ext cx="5688632" cy="432000"/>
          </a:xfrm>
        </p:spPr>
        <p:txBody>
          <a:bodyPr>
            <a:normAutofit/>
          </a:bodyPr>
          <a:lstStyle>
            <a:lvl1pPr algn="l">
              <a:defRPr sz="2200" b="1">
                <a:effectLst>
                  <a:innerShdw blurRad="63500" dist="50800" dir="13500000">
                    <a:prstClr val="black">
                      <a:alpha val="50000"/>
                    </a:prstClr>
                  </a:innerShdw>
                </a:effectLst>
              </a:defRPr>
            </a:lvl1pPr>
          </a:lstStyle>
          <a:p>
            <a:r>
              <a:rPr lang="en-US" dirty="0" smtClean="0"/>
              <a:t>Click to edit Master title style</a:t>
            </a:r>
            <a:endParaRPr lang="lv-LV" dirty="0"/>
          </a:p>
        </p:txBody>
      </p:sp>
      <p:pic>
        <p:nvPicPr>
          <p:cNvPr id="8" name="Picture 2" descr="C:\Users\Nauris\Desktop\divkrāsu versija-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79170" y="72480"/>
            <a:ext cx="2424467"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870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3259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CFF382AF-8723-4546-822D-A9DA4B085F14}" type="slidenum">
              <a:rPr lang="en-US" altLang="lv-LV"/>
              <a:pPr>
                <a:defRPr/>
              </a:pPr>
              <a:t>‹#›</a:t>
            </a:fld>
            <a:endParaRPr lang="en-US" altLang="lv-LV"/>
          </a:p>
        </p:txBody>
      </p:sp>
    </p:spTree>
    <p:extLst>
      <p:ext uri="{BB962C8B-B14F-4D97-AF65-F5344CB8AC3E}">
        <p14:creationId xmlns:p14="http://schemas.microsoft.com/office/powerpoint/2010/main" val="2158517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83DA5D62-829B-4BC8-AFA0-54EF488B70C8}" type="slidenum">
              <a:rPr lang="en-US" altLang="lv-LV"/>
              <a:pPr>
                <a:defRPr/>
              </a:pPr>
              <a:t>‹#›</a:t>
            </a:fld>
            <a:endParaRPr lang="en-US" altLang="lv-LV"/>
          </a:p>
        </p:txBody>
      </p:sp>
    </p:spTree>
    <p:extLst>
      <p:ext uri="{BB962C8B-B14F-4D97-AF65-F5344CB8AC3E}">
        <p14:creationId xmlns:p14="http://schemas.microsoft.com/office/powerpoint/2010/main" val="255035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79A11C01-4FBC-4D2D-8AD6-E1E0C8D196A1}" type="slidenum">
              <a:rPr lang="en-US" altLang="lv-LV"/>
              <a:pPr>
                <a:defRPr/>
              </a:pPr>
              <a:t>‹#›</a:t>
            </a:fld>
            <a:endParaRPr lang="en-US" altLang="lv-LV"/>
          </a:p>
        </p:txBody>
      </p:sp>
    </p:spTree>
    <p:extLst>
      <p:ext uri="{BB962C8B-B14F-4D97-AF65-F5344CB8AC3E}">
        <p14:creationId xmlns:p14="http://schemas.microsoft.com/office/powerpoint/2010/main" val="342368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itchFamily="34" charset="0"/>
              </a:defRPr>
            </a:lvl1pPr>
          </a:lstStyle>
          <a:p>
            <a:pPr>
              <a:defRPr/>
            </a:pPr>
            <a:fld id="{C046E844-C923-47C4-BD36-F863519FC1F4}" type="slidenum">
              <a:rPr lang="en-US" altLang="lv-LV"/>
              <a:pPr>
                <a:defRPr/>
              </a:pPr>
              <a:t>‹#›</a:t>
            </a:fld>
            <a:endParaRPr lang="en-US" altLang="lv-LV"/>
          </a:p>
        </p:txBody>
      </p:sp>
    </p:spTree>
    <p:extLst>
      <p:ext uri="{BB962C8B-B14F-4D97-AF65-F5344CB8AC3E}">
        <p14:creationId xmlns:p14="http://schemas.microsoft.com/office/powerpoint/2010/main" val="366502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5748BCA9-0635-41E5-A443-28F413AF337E}" type="slidenum">
              <a:rPr lang="en-US" altLang="lv-LV"/>
              <a:pPr>
                <a:defRPr/>
              </a:pPr>
              <a:t>‹#›</a:t>
            </a:fld>
            <a:endParaRPr lang="en-US" altLang="lv-LV"/>
          </a:p>
        </p:txBody>
      </p:sp>
    </p:spTree>
    <p:extLst>
      <p:ext uri="{BB962C8B-B14F-4D97-AF65-F5344CB8AC3E}">
        <p14:creationId xmlns:p14="http://schemas.microsoft.com/office/powerpoint/2010/main" val="210530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C9697803-B514-485E-B0F6-18AE76F63691}" type="slidenum">
              <a:rPr lang="en-US" altLang="lv-LV"/>
              <a:pPr>
                <a:defRPr/>
              </a:pPr>
              <a:t>‹#›</a:t>
            </a:fld>
            <a:endParaRPr lang="en-US" altLang="lv-LV"/>
          </a:p>
        </p:txBody>
      </p:sp>
    </p:spTree>
    <p:extLst>
      <p:ext uri="{BB962C8B-B14F-4D97-AF65-F5344CB8AC3E}">
        <p14:creationId xmlns:p14="http://schemas.microsoft.com/office/powerpoint/2010/main" val="2395334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lv-LV"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D02A8-88CB-459C-9C8C-C79C80960A37}" type="datetime1">
              <a:rPr lang="lv-LV" smtClean="0">
                <a:solidFill>
                  <a:prstClr val="black">
                    <a:tint val="75000"/>
                  </a:prstClr>
                </a:solidFill>
              </a:rPr>
              <a:t>05.10.2016</a:t>
            </a:fld>
            <a:endParaRPr lang="lv-LV">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smtClean="0">
                <a:solidFill>
                  <a:prstClr val="black">
                    <a:tint val="75000"/>
                  </a:prstClr>
                </a:solidFill>
              </a:rPr>
              <a:t>Pārresoru koordinācijas centrs</a:t>
            </a:r>
            <a:endParaRPr lang="lv-LV">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464FB-6FA6-4E80-ACB1-F4B9846AA373}"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1053894139"/>
      </p:ext>
    </p:extLst>
  </p:cSld>
  <p:clrMap bg1="lt1" tx1="dk1" bg2="lt2" tx2="dk2" accent1="accent1" accent2="accent2" accent3="accent3" accent4="accent4" accent5="accent5" accent6="accent6" hlink="hlink" folHlink="folHlink"/>
  <p:sldLayoutIdLst>
    <p:sldLayoutId id="2147483685" r:id="rId1"/>
    <p:sldLayoutId id="2147483686" r:id="rId2"/>
  </p:sldLayoutIdLst>
  <p:timing>
    <p:tnLst>
      <p:par>
        <p:cTn id="1" dur="indefinite" restart="never" nodeType="tmRoot"/>
      </p:par>
    </p:tnLst>
  </p:timing>
  <p:hf hdr="0"/>
  <p:txStyles>
    <p:titleStyle>
      <a:lvl1pPr algn="ctr" defTabSz="914400" rtl="0" eaLnBrk="1" latinLnBrk="0" hangingPunct="1">
        <a:spcBef>
          <a:spcPct val="0"/>
        </a:spcBef>
        <a:buNone/>
        <a:defRPr sz="2600" kern="1200">
          <a:solidFill>
            <a:srgbClr val="D3900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latin typeface="Times New Roman" pitchFamily="16" charset="0"/>
                <a:cs typeface="Arial" charset="0"/>
              </a:defRPr>
            </a:lvl1pPr>
          </a:lstStyle>
          <a:p>
            <a:pPr defTabSz="938213" fontAlgn="base">
              <a:spcBef>
                <a:spcPct val="0"/>
              </a:spcBef>
              <a:spcAft>
                <a:spcPct val="0"/>
              </a:spcAft>
              <a:defRPr/>
            </a:pPr>
            <a:fld id="{847DF051-9AFF-49CA-95C6-6D9A34AF7F2C}" type="slidenum">
              <a:rPr lang="en-US" altLang="lv-LV"/>
              <a:pPr defTabSz="938213" fontAlgn="base">
                <a:spcBef>
                  <a:spcPct val="0"/>
                </a:spcBef>
                <a:spcAft>
                  <a:spcPct val="0"/>
                </a:spcAft>
                <a:defRPr/>
              </a:pPr>
              <a:t>‹#›</a:t>
            </a:fld>
            <a:endParaRPr lang="en-US" altLang="lv-LV"/>
          </a:p>
        </p:txBody>
      </p:sp>
    </p:spTree>
    <p:extLst>
      <p:ext uri="{BB962C8B-B14F-4D97-AF65-F5344CB8AC3E}">
        <p14:creationId xmlns:p14="http://schemas.microsoft.com/office/powerpoint/2010/main" val="39875154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chart" Target="../charts/chart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284984"/>
            <a:ext cx="7772400" cy="1512168"/>
          </a:xfrm>
        </p:spPr>
        <p:txBody>
          <a:bodyPr>
            <a:noAutofit/>
          </a:bodyPr>
          <a:lstStyle/>
          <a:p>
            <a:r>
              <a:rPr lang="lv-LV" sz="2800" dirty="0" smtClean="0">
                <a:solidFill>
                  <a:schemeClr val="tx1">
                    <a:lumMod val="75000"/>
                    <a:lumOff val="25000"/>
                  </a:schemeClr>
                </a:solidFill>
              </a:rPr>
              <a:t>NAP2020 un Latvija 2030 mērķu sasniegšanas progress</a:t>
            </a:r>
            <a:r>
              <a:rPr lang="lv-LV" sz="2800" dirty="0">
                <a:solidFill>
                  <a:schemeClr val="tx1">
                    <a:lumMod val="75000"/>
                    <a:lumOff val="25000"/>
                  </a:schemeClr>
                </a:solidFill>
              </a:rPr>
              <a:t> </a:t>
            </a:r>
            <a:r>
              <a:rPr lang="lv-LV" sz="2800" dirty="0" smtClean="0">
                <a:solidFill>
                  <a:schemeClr val="tx1">
                    <a:lumMod val="75000"/>
                    <a:lumOff val="25000"/>
                  </a:schemeClr>
                </a:solidFill>
              </a:rPr>
              <a:t/>
            </a:r>
            <a:br>
              <a:rPr lang="lv-LV" sz="2800" dirty="0" smtClean="0">
                <a:solidFill>
                  <a:schemeClr val="tx1">
                    <a:lumMod val="75000"/>
                    <a:lumOff val="25000"/>
                  </a:schemeClr>
                </a:solidFill>
              </a:rPr>
            </a:br>
            <a:r>
              <a:rPr lang="lv-LV" sz="2800" dirty="0" smtClean="0">
                <a:solidFill>
                  <a:schemeClr val="tx1">
                    <a:lumMod val="75000"/>
                    <a:lumOff val="25000"/>
                  </a:schemeClr>
                </a:solidFill>
              </a:rPr>
              <a:t>cilvēkresursu attīstības kontekstā</a:t>
            </a:r>
            <a:endParaRPr lang="lv-LV" sz="2800" dirty="0">
              <a:solidFill>
                <a:schemeClr val="tx1">
                  <a:lumMod val="75000"/>
                  <a:lumOff val="25000"/>
                </a:schemeClr>
              </a:solidFill>
            </a:endParaRPr>
          </a:p>
        </p:txBody>
      </p:sp>
      <p:sp>
        <p:nvSpPr>
          <p:cNvPr id="4" name="Text Placeholder 3"/>
          <p:cNvSpPr>
            <a:spLocks noGrp="1"/>
          </p:cNvSpPr>
          <p:nvPr>
            <p:ph type="body" sz="quarter" idx="11"/>
          </p:nvPr>
        </p:nvSpPr>
        <p:spPr>
          <a:xfrm>
            <a:off x="755576" y="5373216"/>
            <a:ext cx="7772400" cy="639762"/>
          </a:xfrm>
        </p:spPr>
        <p:txBody>
          <a:bodyPr>
            <a:noAutofit/>
          </a:bodyPr>
          <a:lstStyle/>
          <a:p>
            <a:pPr marL="45720" algn="r">
              <a:spcBef>
                <a:spcPts val="0"/>
              </a:spcBef>
              <a:spcAft>
                <a:spcPts val="0"/>
              </a:spcAft>
            </a:pPr>
            <a:r>
              <a:rPr lang="lv-LV" sz="1200" dirty="0">
                <a:solidFill>
                  <a:schemeClr val="bg1">
                    <a:lumMod val="50000"/>
                  </a:schemeClr>
                </a:solidFill>
              </a:rPr>
              <a:t>Pēteris Vilks</a:t>
            </a:r>
          </a:p>
          <a:p>
            <a:pPr marL="45720" algn="r">
              <a:spcBef>
                <a:spcPts val="0"/>
              </a:spcBef>
              <a:spcAft>
                <a:spcPts val="0"/>
              </a:spcAft>
            </a:pPr>
            <a:r>
              <a:rPr lang="lv-LV" sz="1200" dirty="0" err="1">
                <a:solidFill>
                  <a:schemeClr val="bg1">
                    <a:lumMod val="50000"/>
                  </a:schemeClr>
                </a:solidFill>
              </a:rPr>
              <a:t>Pārresoru</a:t>
            </a:r>
            <a:r>
              <a:rPr lang="lv-LV" sz="1200" dirty="0">
                <a:solidFill>
                  <a:schemeClr val="bg1">
                    <a:lumMod val="50000"/>
                  </a:schemeClr>
                </a:solidFill>
              </a:rPr>
              <a:t> koordinācijas centra </a:t>
            </a:r>
            <a:r>
              <a:rPr lang="lv-LV" sz="1200" dirty="0" smtClean="0">
                <a:solidFill>
                  <a:schemeClr val="bg1">
                    <a:lumMod val="50000"/>
                  </a:schemeClr>
                </a:solidFill>
              </a:rPr>
              <a:t>vadītājs</a:t>
            </a:r>
            <a:endParaRPr lang="lv-LV" sz="1200" dirty="0">
              <a:solidFill>
                <a:schemeClr val="bg1">
                  <a:lumMod val="50000"/>
                </a:schemeClr>
              </a:solidFill>
            </a:endParaRPr>
          </a:p>
          <a:p>
            <a:pPr marL="45720" algn="r">
              <a:spcBef>
                <a:spcPts val="0"/>
              </a:spcBef>
              <a:spcAft>
                <a:spcPts val="0"/>
              </a:spcAft>
            </a:pPr>
            <a:r>
              <a:rPr lang="lv-LV" sz="1200" dirty="0" smtClean="0">
                <a:solidFill>
                  <a:schemeClr val="tx2">
                    <a:lumMod val="60000"/>
                    <a:lumOff val="40000"/>
                  </a:schemeClr>
                </a:solidFill>
              </a:rPr>
              <a:t>www.pkc.gov.lv </a:t>
            </a:r>
          </a:p>
          <a:p>
            <a:pPr marL="45720" algn="r">
              <a:spcBef>
                <a:spcPts val="0"/>
              </a:spcBef>
              <a:spcAft>
                <a:spcPts val="0"/>
              </a:spcAft>
            </a:pPr>
            <a:r>
              <a:rPr lang="lv-LV" sz="1200" dirty="0" smtClean="0">
                <a:solidFill>
                  <a:schemeClr val="tx2">
                    <a:lumMod val="60000"/>
                    <a:lumOff val="40000"/>
                  </a:schemeClr>
                </a:solidFill>
              </a:rPr>
              <a:t>pkc@pkc.mk.gov.lv </a:t>
            </a:r>
          </a:p>
          <a:p>
            <a:endParaRPr lang="lv-LV" sz="1600" dirty="0">
              <a:solidFill>
                <a:srgbClr val="028DBE"/>
              </a:solidFill>
            </a:endParaRPr>
          </a:p>
        </p:txBody>
      </p:sp>
      <p:sp>
        <p:nvSpPr>
          <p:cNvPr id="5" name="Text Placeholder 3"/>
          <p:cNvSpPr>
            <a:spLocks noGrp="1"/>
          </p:cNvSpPr>
          <p:nvPr>
            <p:ph type="body" sz="quarter" idx="11"/>
          </p:nvPr>
        </p:nvSpPr>
        <p:spPr>
          <a:xfrm>
            <a:off x="1259632" y="5517232"/>
            <a:ext cx="3888432" cy="639762"/>
          </a:xfrm>
        </p:spPr>
        <p:txBody>
          <a:bodyPr>
            <a:noAutofit/>
          </a:bodyPr>
          <a:lstStyle/>
          <a:p>
            <a:pPr marL="45720" algn="l">
              <a:spcBef>
                <a:spcPts val="0"/>
              </a:spcBef>
              <a:spcAft>
                <a:spcPts val="0"/>
              </a:spcAft>
            </a:pPr>
            <a:r>
              <a:rPr lang="lv-LV" sz="1200" dirty="0" smtClean="0">
                <a:solidFill>
                  <a:schemeClr val="bg1">
                    <a:lumMod val="50000"/>
                  </a:schemeClr>
                </a:solidFill>
              </a:rPr>
              <a:t>05.10.2016.</a:t>
            </a:r>
            <a:endParaRPr lang="lv-LV" sz="1600" dirty="0">
              <a:solidFill>
                <a:schemeClr val="bg1">
                  <a:lumMod val="50000"/>
                </a:schemeClr>
              </a:solidFill>
            </a:endParaRPr>
          </a:p>
        </p:txBody>
      </p:sp>
    </p:spTree>
    <p:extLst>
      <p:ext uri="{BB962C8B-B14F-4D97-AF65-F5344CB8AC3E}">
        <p14:creationId xmlns:p14="http://schemas.microsoft.com/office/powerpoint/2010/main" val="1528790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1858712" y="188640"/>
            <a:ext cx="72852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Tx/>
              <a:buNone/>
            </a:pPr>
            <a:r>
              <a:rPr lang="lv-LV" altLang="lv-LV"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Iespējas TAUTAS ATAUDZES veicināšanai – cienīgs darbs</a:t>
            </a:r>
            <a:endParaRPr lang="lv-LV" altLang="lv-LV" sz="2000" b="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3" descr="N:\Demo Lietu Centrs\Sadarbibas platforma DLC\1.InfoZiņojums\DLCKoncZin_KOPA FINAL\DLC_Prezentacija_Padomei_21062016\downloa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259" y="1177983"/>
            <a:ext cx="2139725" cy="12094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hart 7"/>
          <p:cNvGraphicFramePr>
            <a:graphicFrameLocks/>
          </p:cNvGraphicFramePr>
          <p:nvPr>
            <p:extLst/>
          </p:nvPr>
        </p:nvGraphicFramePr>
        <p:xfrm>
          <a:off x="1115616" y="1981389"/>
          <a:ext cx="7272808" cy="2887771"/>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2"/>
          <p:cNvSpPr/>
          <p:nvPr/>
        </p:nvSpPr>
        <p:spPr>
          <a:xfrm>
            <a:off x="604317" y="1628800"/>
            <a:ext cx="6624736" cy="307777"/>
          </a:xfrm>
          <a:prstGeom prst="rect">
            <a:avLst/>
          </a:prstGeom>
        </p:spPr>
        <p:txBody>
          <a:bodyPr wrap="square">
            <a:spAutoFit/>
          </a:bodyPr>
          <a:lstStyle/>
          <a:p>
            <a:pPr algn="ctr"/>
            <a:r>
              <a:rPr lang="lv-LV" altLang="lv-LV" sz="1400" b="1" dirty="0">
                <a:solidFill>
                  <a:srgbClr val="8C2723"/>
                </a:solidFill>
                <a:latin typeface="Verdana" panose="020B0604030504040204" pitchFamily="34" charset="0"/>
                <a:ea typeface="Verdana" panose="020B0604030504040204" pitchFamily="34" charset="0"/>
                <a:cs typeface="Verdana" panose="020B0604030504040204" pitchFamily="34" charset="0"/>
              </a:rPr>
              <a:t>Apstākļi, </a:t>
            </a:r>
            <a:r>
              <a:rPr lang="lv-LV" altLang="lv-LV" sz="1400" b="1" dirty="0" smtClean="0">
                <a:solidFill>
                  <a:srgbClr val="8C2723"/>
                </a:solidFill>
                <a:latin typeface="Verdana" panose="020B0604030504040204" pitchFamily="34" charset="0"/>
                <a:ea typeface="Verdana" panose="020B0604030504040204" pitchFamily="34" charset="0"/>
                <a:cs typeface="Verdana" panose="020B0604030504040204" pitchFamily="34" charset="0"/>
              </a:rPr>
              <a:t>kas </a:t>
            </a:r>
            <a:r>
              <a:rPr lang="lv-LV" altLang="lv-LV" sz="1400" b="1" dirty="0">
                <a:solidFill>
                  <a:srgbClr val="8C2723"/>
                </a:solidFill>
                <a:latin typeface="Verdana" panose="020B0604030504040204" pitchFamily="34" charset="0"/>
                <a:ea typeface="Verdana" panose="020B0604030504040204" pitchFamily="34" charset="0"/>
                <a:cs typeface="Verdana" panose="020B0604030504040204" pitchFamily="34" charset="0"/>
              </a:rPr>
              <a:t>traucē sasniegt vēlamo bērnu skaitu</a:t>
            </a:r>
          </a:p>
        </p:txBody>
      </p:sp>
      <p:sp>
        <p:nvSpPr>
          <p:cNvPr id="17" name="Content Placeholder 2"/>
          <p:cNvSpPr>
            <a:spLocks noGrp="1"/>
          </p:cNvSpPr>
          <p:nvPr>
            <p:ph idx="1"/>
          </p:nvPr>
        </p:nvSpPr>
        <p:spPr>
          <a:xfrm>
            <a:off x="109557" y="4725144"/>
            <a:ext cx="3798887" cy="360040"/>
          </a:xfrm>
        </p:spPr>
        <p:txBody>
          <a:bodyPr>
            <a:normAutofit/>
          </a:bodyPr>
          <a:lstStyle/>
          <a:p>
            <a:pPr marL="285750" indent="-285750"/>
            <a:r>
              <a:rPr lang="lv-LV" altLang="lv-LV" sz="1400" dirty="0" smtClean="0">
                <a:solidFill>
                  <a:srgbClr val="404040"/>
                </a:solidFill>
              </a:rPr>
              <a:t>Kā arī:</a:t>
            </a:r>
          </a:p>
        </p:txBody>
      </p:sp>
      <p:grpSp>
        <p:nvGrpSpPr>
          <p:cNvPr id="18" name="Gruppieren 14"/>
          <p:cNvGrpSpPr/>
          <p:nvPr/>
        </p:nvGrpSpPr>
        <p:grpSpPr bwMode="gray">
          <a:xfrm>
            <a:off x="108386" y="5085184"/>
            <a:ext cx="540946" cy="540946"/>
            <a:chOff x="251520" y="1628870"/>
            <a:chExt cx="864000" cy="864000"/>
          </a:xfrm>
        </p:grpSpPr>
        <p:sp>
          <p:nvSpPr>
            <p:cNvPr id="19" name="Ellipse 13"/>
            <p:cNvSpPr/>
            <p:nvPr/>
          </p:nvSpPr>
          <p:spPr bwMode="gray">
            <a:xfrm>
              <a:off x="251520" y="1628870"/>
              <a:ext cx="864000" cy="864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0" name="Group 25"/>
            <p:cNvGrpSpPr>
              <a:grpSpLocks/>
            </p:cNvGrpSpPr>
            <p:nvPr>
              <p:custDataLst>
                <p:tags r:id="rId3"/>
              </p:custDataLst>
            </p:nvPr>
          </p:nvGrpSpPr>
          <p:grpSpPr bwMode="gray">
            <a:xfrm>
              <a:off x="359523" y="1745022"/>
              <a:ext cx="627623" cy="627623"/>
              <a:chOff x="2835" y="1211"/>
              <a:chExt cx="308" cy="308"/>
            </a:xfrm>
            <a:effectLst>
              <a:outerShdw blurRad="50800" dist="38100" dir="2700000" algn="tl" rotWithShape="0">
                <a:prstClr val="black">
                  <a:alpha val="40000"/>
                </a:prstClr>
              </a:outerShdw>
            </a:effectLst>
          </p:grpSpPr>
          <p:sp>
            <p:nvSpPr>
              <p:cNvPr id="21" name="Oval 26"/>
              <p:cNvSpPr>
                <a:spLocks noChangeArrowheads="1"/>
              </p:cNvSpPr>
              <p:nvPr/>
            </p:nvSpPr>
            <p:spPr bwMode="gray">
              <a:xfrm>
                <a:off x="2835" y="1211"/>
                <a:ext cx="308" cy="308"/>
              </a:xfrm>
              <a:prstGeom prst="ellipse">
                <a:avLst/>
              </a:prstGeom>
              <a:noFill/>
              <a:ln w="12700" algn="ctr">
                <a:solidFill>
                  <a:schemeClr val="bg2">
                    <a:lumMod val="40000"/>
                    <a:lumOff val="60000"/>
                  </a:schemeClr>
                </a:solidFill>
                <a:round/>
                <a:headEnd/>
                <a:tailEnd/>
              </a:ln>
              <a:effectLst/>
            </p:spPr>
            <p:txBody>
              <a:bodyPr wrap="none" lIns="72000" tIns="72000" rIns="72000" bIns="72000" anchor="ctr"/>
              <a:lstStyle/>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5" name="Freeform 27"/>
              <p:cNvSpPr>
                <a:spLocks/>
              </p:cNvSpPr>
              <p:nvPr/>
            </p:nvSpPr>
            <p:spPr bwMode="gray">
              <a:xfrm>
                <a:off x="2908" y="1280"/>
                <a:ext cx="172" cy="162"/>
              </a:xfrm>
              <a:custGeom>
                <a:avLst/>
                <a:gdLst/>
                <a:ahLst/>
                <a:cxnLst>
                  <a:cxn ang="0">
                    <a:pos x="333" y="0"/>
                  </a:cxn>
                  <a:cxn ang="0">
                    <a:pos x="342" y="12"/>
                  </a:cxn>
                  <a:cxn ang="0">
                    <a:pos x="224" y="135"/>
                  </a:cxn>
                  <a:cxn ang="0">
                    <a:pos x="126" y="290"/>
                  </a:cxn>
                  <a:cxn ang="0">
                    <a:pos x="108" y="302"/>
                  </a:cxn>
                  <a:cxn ang="0">
                    <a:pos x="77" y="326"/>
                  </a:cxn>
                  <a:cxn ang="0">
                    <a:pos x="63" y="287"/>
                  </a:cxn>
                  <a:cxn ang="0">
                    <a:pos x="56" y="271"/>
                  </a:cxn>
                  <a:cxn ang="0">
                    <a:pos x="28" y="220"/>
                  </a:cxn>
                  <a:cxn ang="0">
                    <a:pos x="0" y="198"/>
                  </a:cxn>
                  <a:cxn ang="0">
                    <a:pos x="49" y="170"/>
                  </a:cxn>
                  <a:cxn ang="0">
                    <a:pos x="91" y="222"/>
                  </a:cxn>
                  <a:cxn ang="0">
                    <a:pos x="98" y="239"/>
                  </a:cxn>
                  <a:cxn ang="0">
                    <a:pos x="205" y="102"/>
                  </a:cxn>
                  <a:cxn ang="0">
                    <a:pos x="333" y="0"/>
                  </a:cxn>
                </a:cxnLst>
                <a:rect l="0" t="0" r="r" b="b"/>
                <a:pathLst>
                  <a:path w="342" h="326">
                    <a:moveTo>
                      <a:pt x="333" y="0"/>
                    </a:moveTo>
                    <a:cubicBezTo>
                      <a:pt x="342" y="12"/>
                      <a:pt x="342" y="12"/>
                      <a:pt x="342" y="12"/>
                    </a:cubicBezTo>
                    <a:cubicBezTo>
                      <a:pt x="307" y="39"/>
                      <a:pt x="268" y="79"/>
                      <a:pt x="224" y="135"/>
                    </a:cubicBezTo>
                    <a:cubicBezTo>
                      <a:pt x="181" y="190"/>
                      <a:pt x="149" y="242"/>
                      <a:pt x="126" y="290"/>
                    </a:cubicBezTo>
                    <a:cubicBezTo>
                      <a:pt x="108" y="302"/>
                      <a:pt x="108" y="302"/>
                      <a:pt x="108" y="302"/>
                    </a:cubicBezTo>
                    <a:cubicBezTo>
                      <a:pt x="92" y="313"/>
                      <a:pt x="82" y="320"/>
                      <a:pt x="77" y="326"/>
                    </a:cubicBezTo>
                    <a:cubicBezTo>
                      <a:pt x="75" y="318"/>
                      <a:pt x="70" y="305"/>
                      <a:pt x="63" y="287"/>
                    </a:cubicBezTo>
                    <a:cubicBezTo>
                      <a:pt x="56" y="271"/>
                      <a:pt x="56" y="271"/>
                      <a:pt x="56" y="271"/>
                    </a:cubicBezTo>
                    <a:cubicBezTo>
                      <a:pt x="46" y="248"/>
                      <a:pt x="37" y="231"/>
                      <a:pt x="28" y="220"/>
                    </a:cubicBezTo>
                    <a:cubicBezTo>
                      <a:pt x="20" y="209"/>
                      <a:pt x="10" y="202"/>
                      <a:pt x="0" y="198"/>
                    </a:cubicBezTo>
                    <a:cubicBezTo>
                      <a:pt x="18" y="179"/>
                      <a:pt x="34" y="170"/>
                      <a:pt x="49" y="170"/>
                    </a:cubicBezTo>
                    <a:cubicBezTo>
                      <a:pt x="61" y="170"/>
                      <a:pt x="75" y="187"/>
                      <a:pt x="91" y="222"/>
                    </a:cubicBezTo>
                    <a:cubicBezTo>
                      <a:pt x="98" y="239"/>
                      <a:pt x="98" y="239"/>
                      <a:pt x="98" y="239"/>
                    </a:cubicBezTo>
                    <a:cubicBezTo>
                      <a:pt x="126" y="192"/>
                      <a:pt x="162" y="146"/>
                      <a:pt x="205" y="102"/>
                    </a:cubicBezTo>
                    <a:cubicBezTo>
                      <a:pt x="249" y="57"/>
                      <a:pt x="292" y="23"/>
                      <a:pt x="333" y="0"/>
                    </a:cubicBezTo>
                    <a:close/>
                  </a:path>
                </a:pathLst>
              </a:custGeom>
              <a:solidFill>
                <a:schemeClr val="accent2"/>
              </a:solidFill>
              <a:ln w="9525" cap="flat" cmpd="sng">
                <a:noFill/>
                <a:prstDash val="solid"/>
                <a:round/>
                <a:headEnd type="none" w="med" len="med"/>
                <a:tailEnd type="none" w="med" len="med"/>
              </a:ln>
              <a:effectLst/>
            </p:spPr>
            <p: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26" name="Gruppieren 171"/>
          <p:cNvGrpSpPr/>
          <p:nvPr/>
        </p:nvGrpSpPr>
        <p:grpSpPr bwMode="gray">
          <a:xfrm>
            <a:off x="107945" y="5624358"/>
            <a:ext cx="540946" cy="540946"/>
            <a:chOff x="251520" y="1628870"/>
            <a:chExt cx="864000" cy="864000"/>
          </a:xfrm>
        </p:grpSpPr>
        <p:sp>
          <p:nvSpPr>
            <p:cNvPr id="27" name="Ellipse 172"/>
            <p:cNvSpPr/>
            <p:nvPr/>
          </p:nvSpPr>
          <p:spPr bwMode="gray">
            <a:xfrm>
              <a:off x="251520" y="1628870"/>
              <a:ext cx="864000" cy="864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8" name="Group 25"/>
            <p:cNvGrpSpPr>
              <a:grpSpLocks/>
            </p:cNvGrpSpPr>
            <p:nvPr>
              <p:custDataLst>
                <p:tags r:id="rId2"/>
              </p:custDataLst>
            </p:nvPr>
          </p:nvGrpSpPr>
          <p:grpSpPr bwMode="gray">
            <a:xfrm>
              <a:off x="359523" y="1745022"/>
              <a:ext cx="627623" cy="627623"/>
              <a:chOff x="2835" y="1211"/>
              <a:chExt cx="308" cy="308"/>
            </a:xfrm>
            <a:effectLst>
              <a:outerShdw blurRad="50800" dist="38100" dir="2700000" algn="tl" rotWithShape="0">
                <a:prstClr val="black">
                  <a:alpha val="40000"/>
                </a:prstClr>
              </a:outerShdw>
            </a:effectLst>
          </p:grpSpPr>
          <p:sp>
            <p:nvSpPr>
              <p:cNvPr id="29" name="Oval 26"/>
              <p:cNvSpPr>
                <a:spLocks noChangeArrowheads="1"/>
              </p:cNvSpPr>
              <p:nvPr/>
            </p:nvSpPr>
            <p:spPr bwMode="gray">
              <a:xfrm>
                <a:off x="2835" y="1211"/>
                <a:ext cx="308" cy="308"/>
              </a:xfrm>
              <a:prstGeom prst="ellipse">
                <a:avLst/>
              </a:prstGeom>
              <a:noFill/>
              <a:ln w="12700" algn="ctr">
                <a:solidFill>
                  <a:schemeClr val="bg2">
                    <a:lumMod val="40000"/>
                    <a:lumOff val="60000"/>
                  </a:schemeClr>
                </a:solidFill>
                <a:round/>
                <a:headEnd/>
                <a:tailEnd/>
              </a:ln>
              <a:effectLst/>
            </p:spPr>
            <p:txBody>
              <a:bodyPr wrap="none" lIns="72000" tIns="72000" rIns="72000" bIns="72000" anchor="ctr"/>
              <a:lstStyle/>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0" name="Freeform 27"/>
              <p:cNvSpPr>
                <a:spLocks/>
              </p:cNvSpPr>
              <p:nvPr/>
            </p:nvSpPr>
            <p:spPr bwMode="gray">
              <a:xfrm>
                <a:off x="2908" y="1280"/>
                <a:ext cx="172" cy="162"/>
              </a:xfrm>
              <a:custGeom>
                <a:avLst/>
                <a:gdLst/>
                <a:ahLst/>
                <a:cxnLst>
                  <a:cxn ang="0">
                    <a:pos x="333" y="0"/>
                  </a:cxn>
                  <a:cxn ang="0">
                    <a:pos x="342" y="12"/>
                  </a:cxn>
                  <a:cxn ang="0">
                    <a:pos x="224" y="135"/>
                  </a:cxn>
                  <a:cxn ang="0">
                    <a:pos x="126" y="290"/>
                  </a:cxn>
                  <a:cxn ang="0">
                    <a:pos x="108" y="302"/>
                  </a:cxn>
                  <a:cxn ang="0">
                    <a:pos x="77" y="326"/>
                  </a:cxn>
                  <a:cxn ang="0">
                    <a:pos x="63" y="287"/>
                  </a:cxn>
                  <a:cxn ang="0">
                    <a:pos x="56" y="271"/>
                  </a:cxn>
                  <a:cxn ang="0">
                    <a:pos x="28" y="220"/>
                  </a:cxn>
                  <a:cxn ang="0">
                    <a:pos x="0" y="198"/>
                  </a:cxn>
                  <a:cxn ang="0">
                    <a:pos x="49" y="170"/>
                  </a:cxn>
                  <a:cxn ang="0">
                    <a:pos x="91" y="222"/>
                  </a:cxn>
                  <a:cxn ang="0">
                    <a:pos x="98" y="239"/>
                  </a:cxn>
                  <a:cxn ang="0">
                    <a:pos x="205" y="102"/>
                  </a:cxn>
                  <a:cxn ang="0">
                    <a:pos x="333" y="0"/>
                  </a:cxn>
                </a:cxnLst>
                <a:rect l="0" t="0" r="r" b="b"/>
                <a:pathLst>
                  <a:path w="342" h="326">
                    <a:moveTo>
                      <a:pt x="333" y="0"/>
                    </a:moveTo>
                    <a:cubicBezTo>
                      <a:pt x="342" y="12"/>
                      <a:pt x="342" y="12"/>
                      <a:pt x="342" y="12"/>
                    </a:cubicBezTo>
                    <a:cubicBezTo>
                      <a:pt x="307" y="39"/>
                      <a:pt x="268" y="79"/>
                      <a:pt x="224" y="135"/>
                    </a:cubicBezTo>
                    <a:cubicBezTo>
                      <a:pt x="181" y="190"/>
                      <a:pt x="149" y="242"/>
                      <a:pt x="126" y="290"/>
                    </a:cubicBezTo>
                    <a:cubicBezTo>
                      <a:pt x="108" y="302"/>
                      <a:pt x="108" y="302"/>
                      <a:pt x="108" y="302"/>
                    </a:cubicBezTo>
                    <a:cubicBezTo>
                      <a:pt x="92" y="313"/>
                      <a:pt x="82" y="320"/>
                      <a:pt x="77" y="326"/>
                    </a:cubicBezTo>
                    <a:cubicBezTo>
                      <a:pt x="75" y="318"/>
                      <a:pt x="70" y="305"/>
                      <a:pt x="63" y="287"/>
                    </a:cubicBezTo>
                    <a:cubicBezTo>
                      <a:pt x="56" y="271"/>
                      <a:pt x="56" y="271"/>
                      <a:pt x="56" y="271"/>
                    </a:cubicBezTo>
                    <a:cubicBezTo>
                      <a:pt x="46" y="248"/>
                      <a:pt x="37" y="231"/>
                      <a:pt x="28" y="220"/>
                    </a:cubicBezTo>
                    <a:cubicBezTo>
                      <a:pt x="20" y="209"/>
                      <a:pt x="10" y="202"/>
                      <a:pt x="0" y="198"/>
                    </a:cubicBezTo>
                    <a:cubicBezTo>
                      <a:pt x="18" y="179"/>
                      <a:pt x="34" y="170"/>
                      <a:pt x="49" y="170"/>
                    </a:cubicBezTo>
                    <a:cubicBezTo>
                      <a:pt x="61" y="170"/>
                      <a:pt x="75" y="187"/>
                      <a:pt x="91" y="222"/>
                    </a:cubicBezTo>
                    <a:cubicBezTo>
                      <a:pt x="98" y="239"/>
                      <a:pt x="98" y="239"/>
                      <a:pt x="98" y="239"/>
                    </a:cubicBezTo>
                    <a:cubicBezTo>
                      <a:pt x="126" y="192"/>
                      <a:pt x="162" y="146"/>
                      <a:pt x="205" y="102"/>
                    </a:cubicBezTo>
                    <a:cubicBezTo>
                      <a:pt x="249" y="57"/>
                      <a:pt x="292" y="23"/>
                      <a:pt x="333" y="0"/>
                    </a:cubicBezTo>
                    <a:close/>
                  </a:path>
                </a:pathLst>
              </a:custGeom>
              <a:solidFill>
                <a:schemeClr val="accent2"/>
              </a:solidFill>
              <a:ln w="9525" cap="flat" cmpd="sng">
                <a:noFill/>
                <a:prstDash val="solid"/>
                <a:round/>
                <a:headEnd type="none" w="med" len="med"/>
                <a:tailEnd type="none" w="med" len="med"/>
              </a:ln>
              <a:effectLst/>
            </p:spPr>
            <p: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31" name="Gruppieren 177"/>
          <p:cNvGrpSpPr/>
          <p:nvPr/>
        </p:nvGrpSpPr>
        <p:grpSpPr bwMode="gray">
          <a:xfrm>
            <a:off x="107504" y="6200422"/>
            <a:ext cx="540946" cy="540946"/>
            <a:chOff x="251520" y="1628870"/>
            <a:chExt cx="864000" cy="864000"/>
          </a:xfrm>
        </p:grpSpPr>
        <p:sp>
          <p:nvSpPr>
            <p:cNvPr id="32" name="Ellipse 178"/>
            <p:cNvSpPr/>
            <p:nvPr/>
          </p:nvSpPr>
          <p:spPr bwMode="gray">
            <a:xfrm>
              <a:off x="251520" y="1628870"/>
              <a:ext cx="864000" cy="864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3" name="Group 25"/>
            <p:cNvGrpSpPr>
              <a:grpSpLocks/>
            </p:cNvGrpSpPr>
            <p:nvPr>
              <p:custDataLst>
                <p:tags r:id="rId1"/>
              </p:custDataLst>
            </p:nvPr>
          </p:nvGrpSpPr>
          <p:grpSpPr bwMode="gray">
            <a:xfrm>
              <a:off x="359523" y="1745022"/>
              <a:ext cx="627623" cy="627623"/>
              <a:chOff x="2835" y="1211"/>
              <a:chExt cx="308" cy="308"/>
            </a:xfrm>
            <a:effectLst>
              <a:outerShdw blurRad="50800" dist="38100" dir="2700000" algn="tl" rotWithShape="0">
                <a:prstClr val="black">
                  <a:alpha val="40000"/>
                </a:prstClr>
              </a:outerShdw>
            </a:effectLst>
          </p:grpSpPr>
          <p:sp>
            <p:nvSpPr>
              <p:cNvPr id="34" name="Oval 26"/>
              <p:cNvSpPr>
                <a:spLocks noChangeArrowheads="1"/>
              </p:cNvSpPr>
              <p:nvPr/>
            </p:nvSpPr>
            <p:spPr bwMode="gray">
              <a:xfrm>
                <a:off x="2835" y="1211"/>
                <a:ext cx="308" cy="308"/>
              </a:xfrm>
              <a:prstGeom prst="ellipse">
                <a:avLst/>
              </a:prstGeom>
              <a:noFill/>
              <a:ln w="12700" algn="ctr">
                <a:solidFill>
                  <a:schemeClr val="bg2">
                    <a:lumMod val="40000"/>
                    <a:lumOff val="60000"/>
                  </a:schemeClr>
                </a:solidFill>
                <a:round/>
                <a:headEnd/>
                <a:tailEnd/>
              </a:ln>
              <a:effectLst/>
            </p:spPr>
            <p:txBody>
              <a:bodyPr wrap="none" lIns="72000" tIns="72000" rIns="72000" bIns="72000" anchor="ctr"/>
              <a:lstStyle/>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5" name="Freeform 27"/>
              <p:cNvSpPr>
                <a:spLocks/>
              </p:cNvSpPr>
              <p:nvPr/>
            </p:nvSpPr>
            <p:spPr bwMode="gray">
              <a:xfrm>
                <a:off x="2908" y="1280"/>
                <a:ext cx="172" cy="162"/>
              </a:xfrm>
              <a:custGeom>
                <a:avLst/>
                <a:gdLst/>
                <a:ahLst/>
                <a:cxnLst>
                  <a:cxn ang="0">
                    <a:pos x="333" y="0"/>
                  </a:cxn>
                  <a:cxn ang="0">
                    <a:pos x="342" y="12"/>
                  </a:cxn>
                  <a:cxn ang="0">
                    <a:pos x="224" y="135"/>
                  </a:cxn>
                  <a:cxn ang="0">
                    <a:pos x="126" y="290"/>
                  </a:cxn>
                  <a:cxn ang="0">
                    <a:pos x="108" y="302"/>
                  </a:cxn>
                  <a:cxn ang="0">
                    <a:pos x="77" y="326"/>
                  </a:cxn>
                  <a:cxn ang="0">
                    <a:pos x="63" y="287"/>
                  </a:cxn>
                  <a:cxn ang="0">
                    <a:pos x="56" y="271"/>
                  </a:cxn>
                  <a:cxn ang="0">
                    <a:pos x="28" y="220"/>
                  </a:cxn>
                  <a:cxn ang="0">
                    <a:pos x="0" y="198"/>
                  </a:cxn>
                  <a:cxn ang="0">
                    <a:pos x="49" y="170"/>
                  </a:cxn>
                  <a:cxn ang="0">
                    <a:pos x="91" y="222"/>
                  </a:cxn>
                  <a:cxn ang="0">
                    <a:pos x="98" y="239"/>
                  </a:cxn>
                  <a:cxn ang="0">
                    <a:pos x="205" y="102"/>
                  </a:cxn>
                  <a:cxn ang="0">
                    <a:pos x="333" y="0"/>
                  </a:cxn>
                </a:cxnLst>
                <a:rect l="0" t="0" r="r" b="b"/>
                <a:pathLst>
                  <a:path w="342" h="326">
                    <a:moveTo>
                      <a:pt x="333" y="0"/>
                    </a:moveTo>
                    <a:cubicBezTo>
                      <a:pt x="342" y="12"/>
                      <a:pt x="342" y="12"/>
                      <a:pt x="342" y="12"/>
                    </a:cubicBezTo>
                    <a:cubicBezTo>
                      <a:pt x="307" y="39"/>
                      <a:pt x="268" y="79"/>
                      <a:pt x="224" y="135"/>
                    </a:cubicBezTo>
                    <a:cubicBezTo>
                      <a:pt x="181" y="190"/>
                      <a:pt x="149" y="242"/>
                      <a:pt x="126" y="290"/>
                    </a:cubicBezTo>
                    <a:cubicBezTo>
                      <a:pt x="108" y="302"/>
                      <a:pt x="108" y="302"/>
                      <a:pt x="108" y="302"/>
                    </a:cubicBezTo>
                    <a:cubicBezTo>
                      <a:pt x="92" y="313"/>
                      <a:pt x="82" y="320"/>
                      <a:pt x="77" y="326"/>
                    </a:cubicBezTo>
                    <a:cubicBezTo>
                      <a:pt x="75" y="318"/>
                      <a:pt x="70" y="305"/>
                      <a:pt x="63" y="287"/>
                    </a:cubicBezTo>
                    <a:cubicBezTo>
                      <a:pt x="56" y="271"/>
                      <a:pt x="56" y="271"/>
                      <a:pt x="56" y="271"/>
                    </a:cubicBezTo>
                    <a:cubicBezTo>
                      <a:pt x="46" y="248"/>
                      <a:pt x="37" y="231"/>
                      <a:pt x="28" y="220"/>
                    </a:cubicBezTo>
                    <a:cubicBezTo>
                      <a:pt x="20" y="209"/>
                      <a:pt x="10" y="202"/>
                      <a:pt x="0" y="198"/>
                    </a:cubicBezTo>
                    <a:cubicBezTo>
                      <a:pt x="18" y="179"/>
                      <a:pt x="34" y="170"/>
                      <a:pt x="49" y="170"/>
                    </a:cubicBezTo>
                    <a:cubicBezTo>
                      <a:pt x="61" y="170"/>
                      <a:pt x="75" y="187"/>
                      <a:pt x="91" y="222"/>
                    </a:cubicBezTo>
                    <a:cubicBezTo>
                      <a:pt x="98" y="239"/>
                      <a:pt x="98" y="239"/>
                      <a:pt x="98" y="239"/>
                    </a:cubicBezTo>
                    <a:cubicBezTo>
                      <a:pt x="126" y="192"/>
                      <a:pt x="162" y="146"/>
                      <a:pt x="205" y="102"/>
                    </a:cubicBezTo>
                    <a:cubicBezTo>
                      <a:pt x="249" y="57"/>
                      <a:pt x="292" y="23"/>
                      <a:pt x="333" y="0"/>
                    </a:cubicBezTo>
                    <a:close/>
                  </a:path>
                </a:pathLst>
              </a:custGeom>
              <a:solidFill>
                <a:schemeClr val="accent2"/>
              </a:solidFill>
              <a:ln w="9525" cap="flat" cmpd="sng">
                <a:noFill/>
                <a:prstDash val="solid"/>
                <a:round/>
                <a:headEnd type="none" w="med" len="med"/>
                <a:tailEnd type="none" w="med" len="med"/>
              </a:ln>
              <a:effectLst/>
            </p:spPr>
            <p: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p:txBody>
          </p:sp>
        </p:grpSp>
      </p:grpSp>
      <p:sp>
        <p:nvSpPr>
          <p:cNvPr id="36" name="Rectangle 44"/>
          <p:cNvSpPr>
            <a:spLocks noChangeArrowheads="1"/>
          </p:cNvSpPr>
          <p:nvPr/>
        </p:nvSpPr>
        <p:spPr bwMode="gray">
          <a:xfrm>
            <a:off x="689377" y="6237312"/>
            <a:ext cx="7339007" cy="476033"/>
          </a:xfrm>
          <a:prstGeom prst="rect">
            <a:avLst/>
          </a:prstGeom>
          <a:noFill/>
          <a:ln w="12700">
            <a:noFill/>
            <a:miter lim="800000"/>
            <a:headEnd/>
            <a:tailEnd/>
          </a:ln>
          <a:effectLst/>
        </p:spPr>
        <p:txBody>
          <a:bodyPr lIns="72000" tIns="46800" rIns="90000" bIns="46800" anchor="ctr"/>
          <a:lstStyle/>
          <a:p>
            <a:r>
              <a:rPr lang="lv-LV" altLang="lv-LV" sz="1400" dirty="0" err="1" smtClean="0">
                <a:solidFill>
                  <a:srgbClr val="404040"/>
                </a:solidFill>
                <a:latin typeface="Verdana" panose="020B0604030504040204" pitchFamily="34" charset="0"/>
                <a:ea typeface="Verdana" panose="020B0604030504040204" pitchFamily="34" charset="0"/>
                <a:cs typeface="Verdana" panose="020B0604030504040204" pitchFamily="34" charset="0"/>
              </a:rPr>
              <a:t>Vērtībuzskatu</a:t>
            </a:r>
            <a:r>
              <a:rPr lang="lv-LV" altLang="lv-LV"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maiņa sabiedrībā – mazinās vēlamo bērnu skaits, tomēr vēl aizvien tas ir augstāks nekā reālais</a:t>
            </a:r>
          </a:p>
        </p:txBody>
      </p:sp>
      <p:sp>
        <p:nvSpPr>
          <p:cNvPr id="37" name="Rectangle 5"/>
          <p:cNvSpPr>
            <a:spLocks noChangeArrowheads="1"/>
          </p:cNvSpPr>
          <p:nvPr/>
        </p:nvSpPr>
        <p:spPr bwMode="gray">
          <a:xfrm>
            <a:off x="628119" y="5157192"/>
            <a:ext cx="6754246" cy="476033"/>
          </a:xfrm>
          <a:prstGeom prst="rect">
            <a:avLst/>
          </a:prstGeom>
          <a:noFill/>
          <a:ln w="12700">
            <a:noFill/>
            <a:miter lim="800000"/>
            <a:headEnd/>
            <a:tailEnd/>
          </a:ln>
          <a:effectLst/>
        </p:spPr>
        <p:txBody>
          <a:bodyPr lIns="72000" tIns="46800" rIns="90000" bIns="46800" anchor="ctr"/>
          <a:lstStyle/>
          <a:p>
            <a:pPr>
              <a:spcAft>
                <a:spcPct val="20000"/>
              </a:spcAft>
            </a:pPr>
            <a:r>
              <a:rPr lang="lv-LV" sz="1400" noProof="1" smtClean="0">
                <a:solidFill>
                  <a:srgbClr val="404040"/>
                </a:solidFill>
                <a:latin typeface="Verdana" panose="020B0604030504040204" pitchFamily="34" charset="0"/>
                <a:ea typeface="Verdana" panose="020B0604030504040204" pitchFamily="34" charset="0"/>
                <a:cs typeface="Verdana" panose="020B0604030504040204" pitchFamily="34" charset="0"/>
              </a:rPr>
              <a:t>Īpaši augsts nabadzības risks bērniem, kurus audzina viens pieaugušais, un daudzbērnu ģimenēs</a:t>
            </a:r>
            <a:endParaRPr lang="en-US" sz="1400" noProof="1">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Rectangle 5"/>
          <p:cNvSpPr>
            <a:spLocks noChangeArrowheads="1"/>
          </p:cNvSpPr>
          <p:nvPr/>
        </p:nvSpPr>
        <p:spPr bwMode="gray">
          <a:xfrm>
            <a:off x="685621" y="5696366"/>
            <a:ext cx="6753719" cy="476033"/>
          </a:xfrm>
          <a:prstGeom prst="rect">
            <a:avLst/>
          </a:prstGeom>
          <a:noFill/>
          <a:ln w="12700">
            <a:noFill/>
            <a:miter lim="800000"/>
            <a:headEnd/>
            <a:tailEnd/>
          </a:ln>
          <a:effectLst/>
        </p:spPr>
        <p:txBody>
          <a:bodyPr lIns="72000" tIns="46800" rIns="90000" bIns="46800" anchor="ctr"/>
          <a:lstStyle/>
          <a:p>
            <a:pPr>
              <a:spcAft>
                <a:spcPct val="20000"/>
              </a:spcAft>
            </a:pPr>
            <a:r>
              <a:rPr lang="en-US" sz="1400" noProof="1">
                <a:solidFill>
                  <a:srgbClr val="404040"/>
                </a:solidFill>
                <a:latin typeface="Verdana" panose="020B0604030504040204" pitchFamily="34" charset="0"/>
                <a:ea typeface="Verdana" panose="020B0604030504040204" pitchFamily="34" charset="0"/>
                <a:cs typeface="Verdana" panose="020B0604030504040204" pitchFamily="34" charset="0"/>
              </a:rPr>
              <a:t>Demogrāfiskā «bedre» - zems fertilā vecumā esošo sieviešu īpatsvars</a:t>
            </a:r>
          </a:p>
        </p:txBody>
      </p:sp>
      <p:sp>
        <p:nvSpPr>
          <p:cNvPr id="39" name="Content Placeholder 2"/>
          <p:cNvSpPr txBox="1">
            <a:spLocks/>
          </p:cNvSpPr>
          <p:nvPr/>
        </p:nvSpPr>
        <p:spPr bwMode="auto">
          <a:xfrm>
            <a:off x="3908052" y="4752281"/>
            <a:ext cx="3798887"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2500"/>
          </a:bodyPr>
          <a:lstStyle>
            <a:lvl1pPr marL="0" indent="0" algn="l" defTabSz="938213" rtl="0" eaLnBrk="0" fontAlgn="base" hangingPunct="0">
              <a:spcBef>
                <a:spcPct val="20000"/>
              </a:spcBef>
              <a:spcAft>
                <a:spcPct val="0"/>
              </a:spcAft>
              <a:buFont typeface="Arial"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285750" indent="-285750"/>
            <a:r>
              <a:rPr lang="lv-LV" altLang="lv-LV" sz="1050" dirty="0" smtClean="0">
                <a:solidFill>
                  <a:srgbClr val="404040"/>
                </a:solidFill>
              </a:rPr>
              <a:t>Avots: Pētījums «Tautas ataudzi ietekmējošie faktori»</a:t>
            </a:r>
          </a:p>
        </p:txBody>
      </p:sp>
    </p:spTree>
    <p:extLst>
      <p:ext uri="{BB962C8B-B14F-4D97-AF65-F5344CB8AC3E}">
        <p14:creationId xmlns:p14="http://schemas.microsoft.com/office/powerpoint/2010/main" val="418111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36" grpId="0"/>
      <p:bldP spid="37" grpId="0"/>
      <p:bldP spid="38" grpId="0"/>
      <p:bldP spid="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332656"/>
            <a:ext cx="6096000" cy="1036642"/>
          </a:xfrm>
        </p:spPr>
        <p:txBody>
          <a:bodyPr>
            <a:normAutofit fontScale="90000"/>
          </a:bodyPr>
          <a:lstStyle/>
          <a:p>
            <a:r>
              <a:rPr lang="lv-LV" dirty="0" smtClean="0">
                <a:solidFill>
                  <a:srgbClr val="404040"/>
                </a:solidFill>
              </a:rPr>
              <a:t>Sadarbības platforma «Demogrāfisko lietu centrs»: </a:t>
            </a:r>
            <a:r>
              <a:rPr lang="lv-LV" dirty="0" smtClean="0">
                <a:solidFill>
                  <a:srgbClr val="C00000"/>
                </a:solidFill>
              </a:rPr>
              <a:t>Paveiktie darbi</a:t>
            </a:r>
            <a:endParaRPr lang="lv-LV" dirty="0">
              <a:solidFill>
                <a:srgbClr val="C00000"/>
              </a:solidFill>
            </a:endParaRPr>
          </a:p>
        </p:txBody>
      </p:sp>
      <p:grpSp>
        <p:nvGrpSpPr>
          <p:cNvPr id="28" name="Group 27"/>
          <p:cNvGrpSpPr/>
          <p:nvPr/>
        </p:nvGrpSpPr>
        <p:grpSpPr>
          <a:xfrm>
            <a:off x="251520" y="1476883"/>
            <a:ext cx="8747723" cy="1999172"/>
            <a:chOff x="251520" y="1476883"/>
            <a:chExt cx="8747723" cy="1999172"/>
          </a:xfrm>
        </p:grpSpPr>
        <p:sp>
          <p:nvSpPr>
            <p:cNvPr id="4" name="Rectangle 3"/>
            <p:cNvSpPr/>
            <p:nvPr/>
          </p:nvSpPr>
          <p:spPr>
            <a:xfrm>
              <a:off x="251520" y="2031987"/>
              <a:ext cx="1728192" cy="1080120"/>
            </a:xfrm>
            <a:prstGeom prst="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lv-LV" sz="1400" dirty="0">
                  <a:latin typeface="Verdana" panose="020B0604030504040204" pitchFamily="34" charset="0"/>
                  <a:ea typeface="Verdana" panose="020B0604030504040204" pitchFamily="34" charset="0"/>
                  <a:cs typeface="Verdana" panose="020B0604030504040204" pitchFamily="34" charset="0"/>
                </a:rPr>
                <a:t>Notikušas </a:t>
              </a:r>
              <a:r>
                <a:rPr lang="lv-LV" sz="1400" dirty="0">
                  <a:solidFill>
                    <a:srgbClr val="C00000"/>
                  </a:solidFill>
                  <a:latin typeface="Verdana" panose="020B0604030504040204" pitchFamily="34" charset="0"/>
                  <a:ea typeface="Verdana" panose="020B0604030504040204" pitchFamily="34" charset="0"/>
                  <a:cs typeface="Verdana" panose="020B0604030504040204" pitchFamily="34" charset="0"/>
                </a:rPr>
                <a:t>7</a:t>
              </a:r>
              <a:r>
                <a:rPr lang="lv-LV" sz="1400" dirty="0">
                  <a:latin typeface="Verdana" panose="020B0604030504040204" pitchFamily="34" charset="0"/>
                  <a:ea typeface="Verdana" panose="020B0604030504040204" pitchFamily="34" charset="0"/>
                  <a:cs typeface="Verdana" panose="020B0604030504040204" pitchFamily="34" charset="0"/>
                </a:rPr>
                <a:t> DLC sēdes </a:t>
              </a:r>
              <a:endParaRPr lang="lv-LV" sz="1400" dirty="0" smtClean="0">
                <a:latin typeface="Verdana" panose="020B0604030504040204" pitchFamily="34" charset="0"/>
                <a:ea typeface="Verdana" panose="020B0604030504040204" pitchFamily="34" charset="0"/>
                <a:cs typeface="Verdana" panose="020B0604030504040204" pitchFamily="34" charset="0"/>
              </a:endParaRPr>
            </a:p>
            <a:p>
              <a:pPr algn="ctr"/>
              <a:r>
                <a:rPr lang="lv-LV" sz="1400" dirty="0" smtClean="0">
                  <a:latin typeface="Verdana" panose="020B0604030504040204" pitchFamily="34" charset="0"/>
                  <a:ea typeface="Verdana" panose="020B0604030504040204" pitchFamily="34" charset="0"/>
                  <a:cs typeface="Verdana" panose="020B0604030504040204" pitchFamily="34" charset="0"/>
                </a:rPr>
                <a:t>(1.: 14.04.2016</a:t>
              </a:r>
              <a:r>
                <a:rPr lang="lv-LV" sz="1400" dirty="0">
                  <a:latin typeface="Verdana" panose="020B0604030504040204" pitchFamily="34" charset="0"/>
                  <a:ea typeface="Verdana" panose="020B0604030504040204" pitchFamily="34" charset="0"/>
                  <a:cs typeface="Verdana" panose="020B0604030504040204" pitchFamily="34" charset="0"/>
                </a:rPr>
                <a:t>.)</a:t>
              </a:r>
            </a:p>
          </p:txBody>
        </p:sp>
        <p:sp>
          <p:nvSpPr>
            <p:cNvPr id="7" name="Isosceles Triangle 6"/>
            <p:cNvSpPr/>
            <p:nvPr/>
          </p:nvSpPr>
          <p:spPr>
            <a:xfrm rot="5400000">
              <a:off x="1890935" y="2526033"/>
              <a:ext cx="490538" cy="1190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8" name="Rectangle 7"/>
            <p:cNvSpPr/>
            <p:nvPr/>
          </p:nvSpPr>
          <p:spPr>
            <a:xfrm>
              <a:off x="2267744" y="2038746"/>
              <a:ext cx="2880320" cy="1080120"/>
            </a:xfrm>
            <a:prstGeom prst="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lv-LV" sz="1200" dirty="0" smtClean="0">
                  <a:latin typeface="Verdana" panose="020B0604030504040204" pitchFamily="34" charset="0"/>
                  <a:ea typeface="Verdana" panose="020B0604030504040204" pitchFamily="34" charset="0"/>
                  <a:cs typeface="Verdana" panose="020B0604030504040204" pitchFamily="34" charset="0"/>
                </a:rPr>
                <a:t>Identificētas jomas</a:t>
              </a:r>
              <a:r>
                <a:rPr lang="lv-LV" sz="1200" dirty="0">
                  <a:latin typeface="Verdana" panose="020B0604030504040204" pitchFamily="34" charset="0"/>
                  <a:ea typeface="Verdana" panose="020B0604030504040204" pitchFamily="34" charset="0"/>
                  <a:cs typeface="Verdana" panose="020B0604030504040204" pitchFamily="34" charset="0"/>
                </a:rPr>
                <a:t>, kur nepieciešama operatīva rīcība ģimeņu dzīves kvalitātes uzlabošanai vai normatīvā regulējuma sistēmiskai sakārtošanai</a:t>
              </a:r>
            </a:p>
          </p:txBody>
        </p:sp>
        <p:sp>
          <p:nvSpPr>
            <p:cNvPr id="9" name="Isosceles Triangle 8"/>
            <p:cNvSpPr/>
            <p:nvPr/>
          </p:nvSpPr>
          <p:spPr>
            <a:xfrm rot="5400000">
              <a:off x="5034335" y="2512516"/>
              <a:ext cx="490538" cy="1190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0" name="Rectangle 9"/>
            <p:cNvSpPr/>
            <p:nvPr/>
          </p:nvSpPr>
          <p:spPr>
            <a:xfrm>
              <a:off x="5411144" y="1844824"/>
              <a:ext cx="3553344" cy="1393105"/>
            </a:xfrm>
            <a:prstGeom prst="rect">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lv-LV" sz="1400" dirty="0" smtClean="0">
                  <a:latin typeface="Verdana" panose="020B0604030504040204" pitchFamily="34" charset="0"/>
                  <a:ea typeface="Verdana" panose="020B0604030504040204" pitchFamily="34" charset="0"/>
                  <a:cs typeface="Verdana" panose="020B0604030504040204" pitchFamily="34" charset="0"/>
                </a:rPr>
                <a:t>Sagatavots </a:t>
              </a:r>
              <a:r>
                <a:rPr lang="lv-LV" sz="1400" b="1" dirty="0" smtClean="0">
                  <a:latin typeface="Verdana" panose="020B0604030504040204" pitchFamily="34" charset="0"/>
                  <a:ea typeface="Verdana" panose="020B0604030504040204" pitchFamily="34" charset="0"/>
                  <a:cs typeface="Verdana" panose="020B0604030504040204" pitchFamily="34" charset="0"/>
                </a:rPr>
                <a:t>Konceptuālais ziņojums </a:t>
              </a:r>
            </a:p>
            <a:p>
              <a:pPr algn="ctr"/>
              <a:r>
                <a:rPr lang="lv-LV" sz="1400" dirty="0" smtClean="0">
                  <a:latin typeface="Verdana" panose="020B0604030504040204" pitchFamily="34" charset="0"/>
                  <a:ea typeface="Verdana" panose="020B0604030504040204" pitchFamily="34" charset="0"/>
                  <a:cs typeface="Verdana" panose="020B0604030504040204" pitchFamily="34" charset="0"/>
                </a:rPr>
                <a:t>“</a:t>
              </a:r>
              <a:r>
                <a:rPr lang="lv-LV" sz="1400" dirty="0">
                  <a:latin typeface="Verdana" panose="020B0604030504040204" pitchFamily="34" charset="0"/>
                  <a:ea typeface="Verdana" panose="020B0604030504040204" pitchFamily="34" charset="0"/>
                  <a:cs typeface="Verdana" panose="020B0604030504040204" pitchFamily="34" charset="0"/>
                </a:rPr>
                <a:t>Par Sadarbības platformas “Demogrāfisko lietu centrs” priekšlikumiem ģimeņu ar bērniem atbalstam 2017. –2018. </a:t>
              </a:r>
              <a:r>
                <a:rPr lang="lv-LV" sz="1400" dirty="0" smtClean="0">
                  <a:latin typeface="Verdana" panose="020B0604030504040204" pitchFamily="34" charset="0"/>
                  <a:ea typeface="Verdana" panose="020B0604030504040204" pitchFamily="34" charset="0"/>
                  <a:cs typeface="Verdana" panose="020B0604030504040204" pitchFamily="34" charset="0"/>
                </a:rPr>
                <a:t>gadā”</a:t>
              </a: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1" name="Isosceles Triangle 10"/>
            <p:cNvSpPr/>
            <p:nvPr/>
          </p:nvSpPr>
          <p:spPr>
            <a:xfrm rot="10800000">
              <a:off x="6732240" y="3356992"/>
              <a:ext cx="965349" cy="1190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5" name="Rectangle 4"/>
            <p:cNvSpPr/>
            <p:nvPr/>
          </p:nvSpPr>
          <p:spPr>
            <a:xfrm rot="990913">
              <a:off x="7343059" y="1476883"/>
              <a:ext cx="1656184" cy="50245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v-LV" sz="800" b="1" dirty="0" smtClean="0">
                  <a:solidFill>
                    <a:srgbClr val="8A0000"/>
                  </a:solidFill>
                  <a:latin typeface="Verdana" panose="020B0604030504040204" pitchFamily="34" charset="0"/>
                  <a:ea typeface="Verdana" panose="020B0604030504040204" pitchFamily="34" charset="0"/>
                  <a:cs typeface="Verdana" panose="020B0604030504040204" pitchFamily="34" charset="0"/>
                </a:rPr>
                <a:t>KONCEPTUĀLI ATBALSTĪTS DEMOGRĀFISKO LIETU PADOMĒ</a:t>
              </a:r>
              <a:endParaRPr lang="lv-LV" sz="800" b="1" dirty="0">
                <a:solidFill>
                  <a:srgbClr val="8A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9" name="Group 28"/>
          <p:cNvGrpSpPr/>
          <p:nvPr/>
        </p:nvGrpSpPr>
        <p:grpSpPr>
          <a:xfrm>
            <a:off x="232380" y="3645024"/>
            <a:ext cx="8712968" cy="936104"/>
            <a:chOff x="232380" y="3645024"/>
            <a:chExt cx="8712968" cy="936104"/>
          </a:xfrm>
        </p:grpSpPr>
        <p:sp>
          <p:nvSpPr>
            <p:cNvPr id="14" name="Rectangle 13"/>
            <p:cNvSpPr/>
            <p:nvPr/>
          </p:nvSpPr>
          <p:spPr>
            <a:xfrm>
              <a:off x="232380" y="4213785"/>
              <a:ext cx="8712968" cy="36734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lv-LV" sz="1600" b="1" dirty="0">
                  <a:solidFill>
                    <a:srgbClr val="404040"/>
                  </a:solidFill>
                  <a:latin typeface="Verdana" panose="020B0604030504040204" pitchFamily="34" charset="0"/>
                  <a:ea typeface="Verdana" panose="020B0604030504040204" pitchFamily="34" charset="0"/>
                  <a:cs typeface="Verdana" panose="020B0604030504040204" pitchFamily="34" charset="0"/>
                </a:rPr>
                <a:t>Atbalsts - 6 DLC virzītiem </a:t>
              </a:r>
              <a:r>
                <a:rPr lang="lv-LV" sz="16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priekšlikumiem</a:t>
              </a:r>
              <a:endParaRPr lang="lv-LV" sz="1600" b="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p:cNvSpPr/>
            <p:nvPr/>
          </p:nvSpPr>
          <p:spPr>
            <a:xfrm>
              <a:off x="234752" y="3645024"/>
              <a:ext cx="8640959" cy="338554"/>
            </a:xfrm>
            <a:prstGeom prst="rect">
              <a:avLst/>
            </a:prstGeom>
            <a:solidFill>
              <a:schemeClr val="bg1">
                <a:lumMod val="95000"/>
              </a:schemeClr>
            </a:solidFill>
            <a:ln>
              <a:solidFill>
                <a:srgbClr val="C00000"/>
              </a:solidFill>
            </a:ln>
            <a:effectLst>
              <a:outerShdw blurRad="50800" dist="38100" dir="2700000" algn="tl" rotWithShape="0">
                <a:prstClr val="black">
                  <a:alpha val="40000"/>
                </a:prstClr>
              </a:outerShdw>
            </a:effectLst>
          </p:spPr>
          <p:txBody>
            <a:bodyPr wrap="square">
              <a:spAutoFit/>
            </a:bodyPr>
            <a:lstStyle/>
            <a:p>
              <a:pPr algn="ctr"/>
              <a:r>
                <a:rPr lang="lv-LV" sz="16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Valdībā, skatot </a:t>
              </a:r>
              <a:r>
                <a:rPr lang="lv-LV" sz="1600" dirty="0">
                  <a:solidFill>
                    <a:srgbClr val="404040"/>
                  </a:solidFill>
                  <a:latin typeface="Verdana" panose="020B0604030504040204" pitchFamily="34" charset="0"/>
                  <a:ea typeface="Verdana" panose="020B0604030504040204" pitchFamily="34" charset="0"/>
                  <a:cs typeface="Verdana" panose="020B0604030504040204" pitchFamily="34" charset="0"/>
                </a:rPr>
                <a:t>jaunās politikas iniciatīvas 2017.gadam un turpmākiem </a:t>
              </a:r>
              <a:r>
                <a:rPr lang="lv-LV" sz="16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gadiem</a:t>
              </a:r>
              <a:endParaRPr lang="lv-LV" sz="16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Isosceles Triangle 17"/>
            <p:cNvSpPr/>
            <p:nvPr/>
          </p:nvSpPr>
          <p:spPr>
            <a:xfrm rot="10800000">
              <a:off x="4153470" y="4077072"/>
              <a:ext cx="490538" cy="1190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srgbClr val="404040"/>
                </a:solidFill>
              </a:endParaRPr>
            </a:p>
          </p:txBody>
        </p:sp>
      </p:grpSp>
      <p:sp>
        <p:nvSpPr>
          <p:cNvPr id="19" name="Rectangle 18"/>
          <p:cNvSpPr/>
          <p:nvPr/>
        </p:nvSpPr>
        <p:spPr>
          <a:xfrm>
            <a:off x="268683" y="4661891"/>
            <a:ext cx="2772000" cy="895301"/>
          </a:xfrm>
          <a:prstGeom prst="rect">
            <a:avLst/>
          </a:prstGeom>
          <a:solidFill>
            <a:schemeClr val="bg1"/>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lv-LV"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„Mājokļu </a:t>
            </a:r>
            <a:r>
              <a:rPr lang="lv-LV" sz="1400" dirty="0">
                <a:solidFill>
                  <a:srgbClr val="404040"/>
                </a:solidFill>
                <a:latin typeface="Verdana" panose="020B0604030504040204" pitchFamily="34" charset="0"/>
                <a:ea typeface="Verdana" panose="020B0604030504040204" pitchFamily="34" charset="0"/>
                <a:cs typeface="Verdana" panose="020B0604030504040204" pitchFamily="34" charset="0"/>
              </a:rPr>
              <a:t>programmas” turpināšana </a:t>
            </a:r>
            <a:endParaRPr lang="lv-LV"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p:cNvSpPr/>
          <p:nvPr/>
        </p:nvSpPr>
        <p:spPr>
          <a:xfrm>
            <a:off x="3203848" y="4674046"/>
            <a:ext cx="2772000" cy="891480"/>
          </a:xfrm>
          <a:prstGeom prst="rect">
            <a:avLst/>
          </a:prstGeom>
          <a:solidFill>
            <a:schemeClr val="bg1"/>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lv-LV" sz="1400" dirty="0">
                <a:solidFill>
                  <a:srgbClr val="404040"/>
                </a:solidFill>
                <a:latin typeface="Verdana" panose="020B0604030504040204" pitchFamily="34" charset="0"/>
                <a:ea typeface="Verdana" panose="020B0604030504040204" pitchFamily="34" charset="0"/>
                <a:cs typeface="Verdana" panose="020B0604030504040204" pitchFamily="34" charset="0"/>
              </a:rPr>
              <a:t>Pasākumi bez vecāku gādības palikušo bērnu aprūpes ģimeniskā vidē pilnveidošanai</a:t>
            </a:r>
          </a:p>
        </p:txBody>
      </p:sp>
      <p:sp>
        <p:nvSpPr>
          <p:cNvPr id="21" name="Rectangle 20"/>
          <p:cNvSpPr/>
          <p:nvPr/>
        </p:nvSpPr>
        <p:spPr>
          <a:xfrm>
            <a:off x="6156176" y="4683571"/>
            <a:ext cx="2719535" cy="864096"/>
          </a:xfrm>
          <a:prstGeom prst="rect">
            <a:avLst/>
          </a:prstGeom>
          <a:solidFill>
            <a:schemeClr val="bg1"/>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lv-LV"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Ģimenes valsts pabalsta palielināšana ģimenēs </a:t>
            </a:r>
            <a:r>
              <a:rPr lang="lv-LV" sz="1400" dirty="0">
                <a:solidFill>
                  <a:srgbClr val="404040"/>
                </a:solidFill>
                <a:latin typeface="Verdana" panose="020B0604030504040204" pitchFamily="34" charset="0"/>
                <a:ea typeface="Verdana" panose="020B0604030504040204" pitchFamily="34" charset="0"/>
                <a:cs typeface="Verdana" panose="020B0604030504040204" pitchFamily="34" charset="0"/>
              </a:rPr>
              <a:t>ar </a:t>
            </a:r>
            <a:r>
              <a:rPr lang="lv-LV"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4+ </a:t>
            </a:r>
            <a:r>
              <a:rPr lang="lv-LV" sz="1400" dirty="0">
                <a:solidFill>
                  <a:srgbClr val="404040"/>
                </a:solidFill>
                <a:latin typeface="Verdana" panose="020B0604030504040204" pitchFamily="34" charset="0"/>
                <a:ea typeface="Verdana" panose="020B0604030504040204" pitchFamily="34" charset="0"/>
                <a:cs typeface="Verdana" panose="020B0604030504040204" pitchFamily="34" charset="0"/>
              </a:rPr>
              <a:t>bērniem </a:t>
            </a:r>
          </a:p>
        </p:txBody>
      </p:sp>
      <p:sp>
        <p:nvSpPr>
          <p:cNvPr id="25" name="Rectangle 24"/>
          <p:cNvSpPr/>
          <p:nvPr/>
        </p:nvSpPr>
        <p:spPr>
          <a:xfrm>
            <a:off x="265168" y="5661669"/>
            <a:ext cx="2772000" cy="895301"/>
          </a:xfrm>
          <a:prstGeom prst="rect">
            <a:avLst/>
          </a:prstGeom>
          <a:solidFill>
            <a:schemeClr val="bg1"/>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lv-LV"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Valsts minimālā </a:t>
            </a:r>
            <a:r>
              <a:rPr lang="lv-LV" sz="1400" dirty="0">
                <a:solidFill>
                  <a:srgbClr val="404040"/>
                </a:solidFill>
                <a:latin typeface="Verdana" panose="020B0604030504040204" pitchFamily="34" charset="0"/>
                <a:ea typeface="Verdana" panose="020B0604030504040204" pitchFamily="34" charset="0"/>
                <a:cs typeface="Verdana" panose="020B0604030504040204" pitchFamily="34" charset="0"/>
              </a:rPr>
              <a:t>atbalsta apmēru apgādnieku zaudējušiem </a:t>
            </a:r>
            <a:r>
              <a:rPr lang="lv-LV"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bērniem palielināšana</a:t>
            </a:r>
          </a:p>
        </p:txBody>
      </p:sp>
      <p:sp>
        <p:nvSpPr>
          <p:cNvPr id="26" name="Rectangle 25"/>
          <p:cNvSpPr/>
          <p:nvPr/>
        </p:nvSpPr>
        <p:spPr>
          <a:xfrm>
            <a:off x="3200333" y="5673824"/>
            <a:ext cx="2772000" cy="891480"/>
          </a:xfrm>
          <a:prstGeom prst="rect">
            <a:avLst/>
          </a:prstGeom>
          <a:solidFill>
            <a:schemeClr val="bg1"/>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lv-LV"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Sociālās </a:t>
            </a:r>
            <a:r>
              <a:rPr lang="lv-LV" sz="1400" dirty="0">
                <a:solidFill>
                  <a:srgbClr val="404040"/>
                </a:solidFill>
                <a:latin typeface="Verdana" panose="020B0604030504040204" pitchFamily="34" charset="0"/>
                <a:ea typeface="Verdana" panose="020B0604030504040204" pitchFamily="34" charset="0"/>
                <a:cs typeface="Verdana" panose="020B0604030504040204" pitchFamily="34" charset="0"/>
              </a:rPr>
              <a:t>apdrošināšanas </a:t>
            </a:r>
            <a:r>
              <a:rPr lang="lv-LV"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iemaksu palielināšana par </a:t>
            </a:r>
            <a:r>
              <a:rPr lang="lv-LV" sz="1400" dirty="0">
                <a:solidFill>
                  <a:srgbClr val="404040"/>
                </a:solidFill>
                <a:latin typeface="Verdana" panose="020B0604030504040204" pitchFamily="34" charset="0"/>
                <a:ea typeface="Verdana" panose="020B0604030504040204" pitchFamily="34" charset="0"/>
                <a:cs typeface="Verdana" panose="020B0604030504040204" pitchFamily="34" charset="0"/>
              </a:rPr>
              <a:t>personām, kuras kopj bērnu līdz </a:t>
            </a:r>
            <a:r>
              <a:rPr lang="lv-LV"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1,5 </a:t>
            </a:r>
            <a:r>
              <a:rPr lang="lv-LV" sz="1400" dirty="0" err="1" smtClean="0">
                <a:solidFill>
                  <a:srgbClr val="404040"/>
                </a:solidFill>
                <a:latin typeface="Verdana" panose="020B0604030504040204" pitchFamily="34" charset="0"/>
                <a:ea typeface="Verdana" panose="020B0604030504040204" pitchFamily="34" charset="0"/>
                <a:cs typeface="Verdana" panose="020B0604030504040204" pitchFamily="34" charset="0"/>
              </a:rPr>
              <a:t>g.v</a:t>
            </a:r>
            <a:r>
              <a:rPr lang="lv-LV"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lv-LV"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p:nvSpPr>
        <p:spPr>
          <a:xfrm>
            <a:off x="6152661" y="5683349"/>
            <a:ext cx="2719535" cy="864096"/>
          </a:xfrm>
          <a:prstGeom prst="rect">
            <a:avLst/>
          </a:prstGeom>
          <a:solidFill>
            <a:schemeClr val="bg1"/>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lv-LV"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Daudzbērnu ģimenēm – 25% atlaide braukšanai transportā</a:t>
            </a:r>
            <a:endParaRPr lang="lv-LV"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Content Placeholder 2"/>
          <p:cNvSpPr>
            <a:spLocks noGrp="1"/>
          </p:cNvSpPr>
          <p:nvPr>
            <p:ph idx="1"/>
          </p:nvPr>
        </p:nvSpPr>
        <p:spPr>
          <a:xfrm>
            <a:off x="2076672" y="1241090"/>
            <a:ext cx="8219256" cy="936103"/>
          </a:xfrm>
        </p:spPr>
        <p:txBody>
          <a:bodyPr>
            <a:normAutofit/>
          </a:bodyPr>
          <a:lstStyle/>
          <a:p>
            <a:pPr>
              <a:spcBef>
                <a:spcPts val="600"/>
              </a:spcBef>
            </a:pPr>
            <a:r>
              <a:rPr lang="lv-LV" sz="1600" dirty="0" smtClean="0">
                <a:solidFill>
                  <a:srgbClr val="404040"/>
                </a:solidFill>
              </a:rPr>
              <a:t>DLC izveidots VRP izstrādes gaitā </a:t>
            </a:r>
          </a:p>
          <a:p>
            <a:pPr>
              <a:spcBef>
                <a:spcPts val="0"/>
              </a:spcBef>
            </a:pPr>
            <a:r>
              <a:rPr lang="lv-LV" sz="1600" dirty="0" smtClean="0">
                <a:solidFill>
                  <a:srgbClr val="404040"/>
                </a:solidFill>
              </a:rPr>
              <a:t>(Ministru </a:t>
            </a:r>
            <a:r>
              <a:rPr lang="lv-LV" sz="1600" dirty="0">
                <a:solidFill>
                  <a:srgbClr val="404040"/>
                </a:solidFill>
              </a:rPr>
              <a:t>prezidenta 06.04.2016. </a:t>
            </a:r>
            <a:r>
              <a:rPr lang="lv-LV" sz="1600" dirty="0" smtClean="0">
                <a:solidFill>
                  <a:srgbClr val="404040"/>
                </a:solidFill>
              </a:rPr>
              <a:t>rīkojums Nr.111)</a:t>
            </a:r>
          </a:p>
        </p:txBody>
      </p:sp>
    </p:spTree>
    <p:extLst>
      <p:ext uri="{BB962C8B-B14F-4D97-AF65-F5344CB8AC3E}">
        <p14:creationId xmlns:p14="http://schemas.microsoft.com/office/powerpoint/2010/main" val="190841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1" r="24485" b="47738"/>
          <a:stretch/>
        </p:blipFill>
        <p:spPr>
          <a:xfrm>
            <a:off x="1066268" y="1428006"/>
            <a:ext cx="5811785" cy="5429994"/>
          </a:xfrm>
          <a:prstGeom prst="rect">
            <a:avLst/>
          </a:prstGeom>
        </p:spPr>
      </p:pic>
      <p:sp>
        <p:nvSpPr>
          <p:cNvPr id="6" name="Slaida numura vietturis 5"/>
          <p:cNvSpPr>
            <a:spLocks noGrp="1"/>
          </p:cNvSpPr>
          <p:nvPr>
            <p:ph type="sldNum" sz="quarter" idx="13"/>
          </p:nvPr>
        </p:nvSpPr>
        <p:spPr>
          <a:xfrm>
            <a:off x="8388424" y="6324600"/>
            <a:ext cx="450776" cy="304800"/>
          </a:xfrm>
        </p:spPr>
        <p:txBody>
          <a:bodyPr/>
          <a:lstStyle/>
          <a:p>
            <a:pPr>
              <a:defRPr/>
            </a:pPr>
            <a:fld id="{CFF382AF-8723-4546-822D-A9DA4B085F14}" type="slidenum">
              <a:rPr lang="en-US" altLang="lv-LV" smtClean="0"/>
              <a:pPr>
                <a:defRPr/>
              </a:pPr>
              <a:t>12</a:t>
            </a:fld>
            <a:endParaRPr lang="en-US" altLang="lv-LV" dirty="0"/>
          </a:p>
        </p:txBody>
      </p:sp>
      <p:sp>
        <p:nvSpPr>
          <p:cNvPr id="11" name="Title 1"/>
          <p:cNvSpPr txBox="1">
            <a:spLocks/>
          </p:cNvSpPr>
          <p:nvPr/>
        </p:nvSpPr>
        <p:spPr bwMode="auto">
          <a:xfrm>
            <a:off x="1858712" y="188640"/>
            <a:ext cx="72852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Tx/>
              <a:buNone/>
            </a:pPr>
            <a:r>
              <a:rPr lang="lv-LV" altLang="lv-LV" sz="2000" b="1" dirty="0">
                <a:solidFill>
                  <a:srgbClr val="404040"/>
                </a:solidFill>
                <a:latin typeface="Verdana" panose="020B0604030504040204" pitchFamily="34" charset="0"/>
                <a:ea typeface="Verdana" panose="020B0604030504040204" pitchFamily="34" charset="0"/>
                <a:cs typeface="Verdana" panose="020B0604030504040204" pitchFamily="34" charset="0"/>
              </a:rPr>
              <a:t>T</a:t>
            </a:r>
            <a:r>
              <a:rPr lang="lv-LV" altLang="lv-LV"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endences </a:t>
            </a:r>
          </a:p>
          <a:p>
            <a:pPr>
              <a:spcBef>
                <a:spcPct val="0"/>
              </a:spcBef>
              <a:buFontTx/>
              <a:buNone/>
            </a:pPr>
            <a:r>
              <a:rPr lang="lv-LV" altLang="lv-LV"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mērķu </a:t>
            </a:r>
            <a:r>
              <a:rPr lang="lv-LV" altLang="lv-LV" sz="2000" b="1" dirty="0">
                <a:solidFill>
                  <a:srgbClr val="404040"/>
                </a:solidFill>
                <a:latin typeface="Verdana" panose="020B0604030504040204" pitchFamily="34" charset="0"/>
                <a:ea typeface="Verdana" panose="020B0604030504040204" pitchFamily="34" charset="0"/>
                <a:cs typeface="Verdana" panose="020B0604030504040204" pitchFamily="34" charset="0"/>
              </a:rPr>
              <a:t>sasniegšanā</a:t>
            </a:r>
          </a:p>
        </p:txBody>
      </p:sp>
      <p:sp>
        <p:nvSpPr>
          <p:cNvPr id="15" name="Rectangle 1"/>
          <p:cNvSpPr>
            <a:spLocks noChangeArrowheads="1"/>
          </p:cNvSpPr>
          <p:nvPr/>
        </p:nvSpPr>
        <p:spPr bwMode="auto">
          <a:xfrm>
            <a:off x="6164976" y="1006049"/>
            <a:ext cx="2719018" cy="523220"/>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a:r>
              <a:rPr lang="lv-LV" altLang="lv-LV" sz="1400" dirty="0">
                <a:solidFill>
                  <a:srgbClr val="404040"/>
                </a:solidFill>
                <a:latin typeface="Verdana" panose="020B0604030504040204" pitchFamily="34" charset="0"/>
              </a:rPr>
              <a:t>I</a:t>
            </a:r>
            <a:r>
              <a:rPr lang="lv-LV" altLang="lv-LV" sz="1400" dirty="0" smtClean="0">
                <a:solidFill>
                  <a:srgbClr val="404040"/>
                </a:solidFill>
                <a:latin typeface="Verdana" panose="020B0604030504040204" pitchFamily="34" charset="0"/>
              </a:rPr>
              <a:t>edzīvotāju ienākumu nevienlīdzība</a:t>
            </a:r>
          </a:p>
        </p:txBody>
      </p:sp>
      <p:sp>
        <p:nvSpPr>
          <p:cNvPr id="4" name="Text Placeholder 3"/>
          <p:cNvSpPr>
            <a:spLocks noGrp="1"/>
          </p:cNvSpPr>
          <p:nvPr>
            <p:ph type="body" sz="quarter" idx="10"/>
          </p:nvPr>
        </p:nvSpPr>
        <p:spPr>
          <a:xfrm>
            <a:off x="0" y="3212976"/>
            <a:ext cx="1547664" cy="418741"/>
          </a:xfrm>
        </p:spPr>
        <p:txBody>
          <a:bodyPr>
            <a:noAutofit/>
          </a:bodyPr>
          <a:lstStyle/>
          <a:p>
            <a:r>
              <a:rPr lang="lv-LV" sz="1200" dirty="0" smtClean="0">
                <a:solidFill>
                  <a:schemeClr val="tx1">
                    <a:lumMod val="85000"/>
                    <a:lumOff val="15000"/>
                  </a:schemeClr>
                </a:solidFill>
              </a:rPr>
              <a:t>Mērķa vērtība LV </a:t>
            </a:r>
          </a:p>
          <a:p>
            <a:r>
              <a:rPr lang="lv-LV" sz="1200" dirty="0" smtClean="0">
                <a:solidFill>
                  <a:schemeClr val="tx1">
                    <a:lumMod val="85000"/>
                    <a:lumOff val="15000"/>
                  </a:schemeClr>
                </a:solidFill>
              </a:rPr>
              <a:t>2015. gadā: 5.8</a:t>
            </a:r>
            <a:endParaRPr lang="lv-LV" sz="1200" dirty="0">
              <a:solidFill>
                <a:schemeClr val="tx1">
                  <a:lumMod val="85000"/>
                  <a:lumOff val="15000"/>
                </a:schemeClr>
              </a:solidFill>
            </a:endParaRPr>
          </a:p>
        </p:txBody>
      </p:sp>
      <p:pic>
        <p:nvPicPr>
          <p:cNvPr id="21" name="Picture 20"/>
          <p:cNvPicPr>
            <a:picLocks noChangeAspect="1"/>
          </p:cNvPicPr>
          <p:nvPr/>
        </p:nvPicPr>
        <p:blipFill>
          <a:blip r:embed="rId4"/>
          <a:stretch>
            <a:fillRect/>
          </a:stretch>
        </p:blipFill>
        <p:spPr>
          <a:xfrm>
            <a:off x="5796136" y="855667"/>
            <a:ext cx="737680" cy="737680"/>
          </a:xfrm>
          <a:prstGeom prst="rect">
            <a:avLst/>
          </a:prstGeom>
        </p:spPr>
      </p:pic>
      <p:sp>
        <p:nvSpPr>
          <p:cNvPr id="10" name="Text Placeholder 3"/>
          <p:cNvSpPr>
            <a:spLocks noGrp="1"/>
          </p:cNvSpPr>
          <p:nvPr>
            <p:ph type="body" sz="quarter" idx="10"/>
          </p:nvPr>
        </p:nvSpPr>
        <p:spPr>
          <a:xfrm>
            <a:off x="6858000" y="2234541"/>
            <a:ext cx="1981200" cy="3498715"/>
          </a:xfrm>
        </p:spPr>
        <p:txBody>
          <a:bodyPr>
            <a:noAutofit/>
          </a:bodyPr>
          <a:lstStyle/>
          <a:p>
            <a:pPr algn="ctr">
              <a:spcAft>
                <a:spcPts val="600"/>
              </a:spcAft>
            </a:pPr>
            <a:r>
              <a:rPr lang="lv-LV" altLang="lv-LV" sz="1400" b="1" dirty="0">
                <a:solidFill>
                  <a:srgbClr val="404040"/>
                </a:solidFill>
              </a:rPr>
              <a:t>Atbalsta mehānismi</a:t>
            </a:r>
            <a:r>
              <a:rPr lang="lv-LV" altLang="lv-LV" sz="1400" b="1" dirty="0" smtClean="0">
                <a:solidFill>
                  <a:srgbClr val="404040"/>
                </a:solidFill>
              </a:rPr>
              <a:t>:</a:t>
            </a:r>
            <a:endParaRPr lang="lv-LV" altLang="lv-LV" sz="1400" dirty="0">
              <a:solidFill>
                <a:srgbClr val="404040"/>
              </a:solidFill>
            </a:endParaRPr>
          </a:p>
          <a:p>
            <a:pPr algn="ctr">
              <a:spcAft>
                <a:spcPts val="600"/>
              </a:spcAft>
            </a:pPr>
            <a:r>
              <a:rPr lang="lv-LV" altLang="lv-LV" sz="1400" dirty="0">
                <a:solidFill>
                  <a:srgbClr val="404040"/>
                </a:solidFill>
              </a:rPr>
              <a:t>Kvalitatīva </a:t>
            </a:r>
            <a:r>
              <a:rPr lang="lv-LV" altLang="lv-LV" sz="1400" dirty="0" smtClean="0">
                <a:solidFill>
                  <a:srgbClr val="404040"/>
                </a:solidFill>
              </a:rPr>
              <a:t>izglītība</a:t>
            </a:r>
          </a:p>
          <a:p>
            <a:pPr algn="ctr">
              <a:spcAft>
                <a:spcPts val="600"/>
              </a:spcAft>
            </a:pPr>
            <a:r>
              <a:rPr lang="lv-LV" altLang="lv-LV" sz="1400" dirty="0" smtClean="0">
                <a:solidFill>
                  <a:srgbClr val="404040"/>
                </a:solidFill>
              </a:rPr>
              <a:t>Pieaugušo izglītība</a:t>
            </a:r>
            <a:endParaRPr lang="lv-LV" altLang="lv-LV" sz="1400" dirty="0">
              <a:solidFill>
                <a:srgbClr val="404040"/>
              </a:solidFill>
            </a:endParaRPr>
          </a:p>
          <a:p>
            <a:pPr algn="ctr">
              <a:spcAft>
                <a:spcPts val="600"/>
              </a:spcAft>
            </a:pPr>
            <a:r>
              <a:rPr lang="lv-LV" altLang="lv-LV" sz="1400" dirty="0" smtClean="0">
                <a:solidFill>
                  <a:srgbClr val="404040"/>
                </a:solidFill>
              </a:rPr>
              <a:t>Labāk atalgotas </a:t>
            </a:r>
            <a:r>
              <a:rPr lang="lv-LV" altLang="lv-LV" sz="1400" dirty="0">
                <a:solidFill>
                  <a:srgbClr val="404040"/>
                </a:solidFill>
              </a:rPr>
              <a:t>darba </a:t>
            </a:r>
            <a:r>
              <a:rPr lang="lv-LV" altLang="lv-LV" sz="1400" dirty="0" smtClean="0">
                <a:solidFill>
                  <a:srgbClr val="404040"/>
                </a:solidFill>
              </a:rPr>
              <a:t>vietas</a:t>
            </a:r>
            <a:endParaRPr lang="lv-LV" altLang="lv-LV" sz="1400" dirty="0">
              <a:solidFill>
                <a:srgbClr val="404040"/>
              </a:solidFill>
            </a:endParaRPr>
          </a:p>
          <a:p>
            <a:pPr algn="ctr">
              <a:spcAft>
                <a:spcPts val="600"/>
              </a:spcAft>
            </a:pPr>
            <a:r>
              <a:rPr lang="lv-LV" altLang="lv-LV" sz="1400" dirty="0">
                <a:solidFill>
                  <a:srgbClr val="404040"/>
                </a:solidFill>
              </a:rPr>
              <a:t>N</a:t>
            </a:r>
            <a:r>
              <a:rPr lang="lv-LV" altLang="lv-LV" sz="1400" dirty="0" smtClean="0">
                <a:solidFill>
                  <a:srgbClr val="404040"/>
                </a:solidFill>
              </a:rPr>
              <a:t>odokļu politika</a:t>
            </a:r>
            <a:endParaRPr lang="lv-LV" altLang="lv-LV" sz="1400" dirty="0">
              <a:solidFill>
                <a:srgbClr val="404040"/>
              </a:solidFill>
            </a:endParaRPr>
          </a:p>
        </p:txBody>
      </p:sp>
      <p:sp>
        <p:nvSpPr>
          <p:cNvPr id="16" name="Isosceles Triangle 13"/>
          <p:cNvSpPr/>
          <p:nvPr/>
        </p:nvSpPr>
        <p:spPr>
          <a:xfrm rot="10800000">
            <a:off x="7361736" y="1678211"/>
            <a:ext cx="852861" cy="15787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Tree>
    <p:extLst>
      <p:ext uri="{BB962C8B-B14F-4D97-AF65-F5344CB8AC3E}">
        <p14:creationId xmlns:p14="http://schemas.microsoft.com/office/powerpoint/2010/main" val="2893341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4721" y="2915609"/>
            <a:ext cx="4572000" cy="2743200"/>
            <a:chOff x="54721" y="2383472"/>
            <a:chExt cx="4572000" cy="2743200"/>
          </a:xfrm>
        </p:grpSpPr>
        <p:graphicFrame>
          <p:nvGraphicFramePr>
            <p:cNvPr id="33" name="Chart 32"/>
            <p:cNvGraphicFramePr>
              <a:graphicFrameLocks/>
            </p:cNvGraphicFramePr>
            <p:nvPr>
              <p:extLst>
                <p:ext uri="{D42A27DB-BD31-4B8C-83A1-F6EECF244321}">
                  <p14:modId xmlns:p14="http://schemas.microsoft.com/office/powerpoint/2010/main" val="3193762103"/>
                </p:ext>
              </p:extLst>
            </p:nvPr>
          </p:nvGraphicFramePr>
          <p:xfrm>
            <a:off x="54721" y="238347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8" name="Oval 37"/>
            <p:cNvSpPr/>
            <p:nvPr/>
          </p:nvSpPr>
          <p:spPr>
            <a:xfrm flipV="1">
              <a:off x="4283968" y="3565755"/>
              <a:ext cx="72008" cy="62325"/>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grpSp>
      <p:grpSp>
        <p:nvGrpSpPr>
          <p:cNvPr id="13" name="Group 12"/>
          <p:cNvGrpSpPr/>
          <p:nvPr/>
        </p:nvGrpSpPr>
        <p:grpSpPr>
          <a:xfrm>
            <a:off x="4547236" y="3622127"/>
            <a:ext cx="4572000" cy="2743200"/>
            <a:chOff x="4499992" y="3166326"/>
            <a:chExt cx="4572000" cy="2743200"/>
          </a:xfrm>
        </p:grpSpPr>
        <p:graphicFrame>
          <p:nvGraphicFramePr>
            <p:cNvPr id="26" name="Chart 25"/>
            <p:cNvGraphicFramePr>
              <a:graphicFrameLocks/>
            </p:cNvGraphicFramePr>
            <p:nvPr>
              <p:extLst>
                <p:ext uri="{D42A27DB-BD31-4B8C-83A1-F6EECF244321}">
                  <p14:modId xmlns:p14="http://schemas.microsoft.com/office/powerpoint/2010/main" val="1678247772"/>
                </p:ext>
              </p:extLst>
            </p:nvPr>
          </p:nvGraphicFramePr>
          <p:xfrm>
            <a:off x="4499992" y="3166326"/>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9" name="Oval 38"/>
            <p:cNvSpPr/>
            <p:nvPr/>
          </p:nvSpPr>
          <p:spPr>
            <a:xfrm flipH="1" flipV="1">
              <a:off x="8721471" y="4383859"/>
              <a:ext cx="72000" cy="61200"/>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grpSp>
      <p:sp>
        <p:nvSpPr>
          <p:cNvPr id="6" name="Slaida numura vietturis 5"/>
          <p:cNvSpPr>
            <a:spLocks noGrp="1"/>
          </p:cNvSpPr>
          <p:nvPr>
            <p:ph type="sldNum" sz="quarter" idx="13"/>
          </p:nvPr>
        </p:nvSpPr>
        <p:spPr>
          <a:xfrm>
            <a:off x="8460432" y="6324600"/>
            <a:ext cx="378768" cy="304800"/>
          </a:xfrm>
        </p:spPr>
        <p:txBody>
          <a:bodyPr/>
          <a:lstStyle/>
          <a:p>
            <a:pPr>
              <a:defRPr/>
            </a:pPr>
            <a:fld id="{CFF382AF-8723-4546-822D-A9DA4B085F14}" type="slidenum">
              <a:rPr lang="en-US" altLang="lv-LV" smtClean="0"/>
              <a:pPr>
                <a:defRPr/>
              </a:pPr>
              <a:t>13</a:t>
            </a:fld>
            <a:endParaRPr lang="en-US" altLang="lv-LV"/>
          </a:p>
        </p:txBody>
      </p:sp>
      <p:sp>
        <p:nvSpPr>
          <p:cNvPr id="11" name="Title 1"/>
          <p:cNvSpPr txBox="1">
            <a:spLocks/>
          </p:cNvSpPr>
          <p:nvPr/>
        </p:nvSpPr>
        <p:spPr bwMode="auto">
          <a:xfrm>
            <a:off x="1858712" y="188640"/>
            <a:ext cx="72852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Tx/>
              <a:buNone/>
            </a:pPr>
            <a:r>
              <a:rPr lang="lv-LV" altLang="lv-LV" sz="2000" b="1" dirty="0">
                <a:solidFill>
                  <a:srgbClr val="404040"/>
                </a:solidFill>
                <a:latin typeface="Verdana" panose="020B0604030504040204" pitchFamily="34" charset="0"/>
                <a:ea typeface="Verdana" panose="020B0604030504040204" pitchFamily="34" charset="0"/>
                <a:cs typeface="Verdana" panose="020B0604030504040204" pitchFamily="34" charset="0"/>
              </a:rPr>
              <a:t>T</a:t>
            </a:r>
            <a:r>
              <a:rPr lang="lv-LV" altLang="lv-LV"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endences </a:t>
            </a:r>
          </a:p>
          <a:p>
            <a:pPr>
              <a:spcBef>
                <a:spcPct val="0"/>
              </a:spcBef>
              <a:buFontTx/>
              <a:buNone/>
            </a:pPr>
            <a:r>
              <a:rPr lang="lv-LV" altLang="lv-LV"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mērķu </a:t>
            </a:r>
            <a:r>
              <a:rPr lang="lv-LV" altLang="lv-LV" sz="2000" b="1" dirty="0">
                <a:solidFill>
                  <a:srgbClr val="404040"/>
                </a:solidFill>
                <a:latin typeface="Verdana" panose="020B0604030504040204" pitchFamily="34" charset="0"/>
                <a:ea typeface="Verdana" panose="020B0604030504040204" pitchFamily="34" charset="0"/>
                <a:cs typeface="Verdana" panose="020B0604030504040204" pitchFamily="34" charset="0"/>
              </a:rPr>
              <a:t>sasniegšanā</a:t>
            </a:r>
          </a:p>
        </p:txBody>
      </p:sp>
      <p:sp>
        <p:nvSpPr>
          <p:cNvPr id="15" name="Rectangle 1"/>
          <p:cNvSpPr>
            <a:spLocks noChangeArrowheads="1"/>
          </p:cNvSpPr>
          <p:nvPr/>
        </p:nvSpPr>
        <p:spPr bwMode="auto">
          <a:xfrm>
            <a:off x="924237" y="1607897"/>
            <a:ext cx="3654771" cy="1169551"/>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a:r>
              <a:rPr lang="lv-LV" altLang="lv-LV" sz="1400" dirty="0">
                <a:solidFill>
                  <a:srgbClr val="404040"/>
                </a:solidFill>
                <a:latin typeface="Verdana" panose="020B0604030504040204" pitchFamily="34" charset="0"/>
              </a:rPr>
              <a:t>Nabadzības riska indekss strādājošiem iedzīvotājiem</a:t>
            </a:r>
          </a:p>
          <a:p>
            <a:pPr algn="ctr"/>
            <a:r>
              <a:rPr lang="lv-LV" altLang="lv-LV" sz="1400" dirty="0">
                <a:solidFill>
                  <a:srgbClr val="404040"/>
                </a:solidFill>
                <a:latin typeface="Verdana" panose="020B0604030504040204" pitchFamily="34" charset="0"/>
              </a:rPr>
              <a:t>+</a:t>
            </a:r>
          </a:p>
          <a:p>
            <a:pPr algn="ctr"/>
            <a:r>
              <a:rPr lang="lv-LV" altLang="lv-LV" sz="1400" dirty="0">
                <a:solidFill>
                  <a:srgbClr val="404040"/>
                </a:solidFill>
                <a:latin typeface="Verdana" panose="020B0604030504040204" pitchFamily="34" charset="0"/>
              </a:rPr>
              <a:t>Strādājošo reālās darba samaksas </a:t>
            </a:r>
            <a:r>
              <a:rPr lang="lv-LV" altLang="lv-LV" sz="1400" dirty="0" smtClean="0">
                <a:solidFill>
                  <a:srgbClr val="404040"/>
                </a:solidFill>
                <a:latin typeface="Verdana" panose="020B0604030504040204" pitchFamily="34" charset="0"/>
              </a:rPr>
              <a:t>dinamika</a:t>
            </a:r>
            <a:endParaRPr lang="lv-LV" altLang="lv-LV" sz="1400" dirty="0">
              <a:solidFill>
                <a:srgbClr val="404040"/>
              </a:solidFill>
              <a:latin typeface="Verdana" panose="020B0604030504040204" pitchFamily="34" charset="0"/>
            </a:endParaRPr>
          </a:p>
        </p:txBody>
      </p:sp>
      <p:sp>
        <p:nvSpPr>
          <p:cNvPr id="16" name="Ellipse 28"/>
          <p:cNvSpPr/>
          <p:nvPr/>
        </p:nvSpPr>
        <p:spPr bwMode="gray">
          <a:xfrm rot="13431780">
            <a:off x="588276" y="1942082"/>
            <a:ext cx="431800" cy="431800"/>
          </a:xfrm>
          <a:prstGeom prst="ellipse">
            <a:avLst/>
          </a:prstGeom>
          <a:solidFill>
            <a:srgbClr val="92D05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Bef>
                <a:spcPts val="300"/>
              </a:spcBef>
              <a:defRPr/>
            </a:pPr>
            <a:r>
              <a:rPr lang="en-US" sz="2000" dirty="0">
                <a:solidFill>
                  <a:schemeClr val="bg1"/>
                </a:solidFill>
                <a:latin typeface="Arial" pitchFamily="34" charset="0"/>
                <a:cs typeface="Arial" pitchFamily="34" charset="0"/>
                <a:sym typeface="Wingdings 3"/>
              </a:rPr>
              <a:t></a:t>
            </a:r>
            <a:endParaRPr lang="en-US" sz="2000" dirty="0">
              <a:solidFill>
                <a:schemeClr val="bg1"/>
              </a:solidFill>
              <a:latin typeface="Arial" pitchFamily="34" charset="0"/>
              <a:cs typeface="Arial" pitchFamily="34" charset="0"/>
            </a:endParaRPr>
          </a:p>
        </p:txBody>
      </p:sp>
      <p:sp>
        <p:nvSpPr>
          <p:cNvPr id="18" name="Isosceles Triangle 13"/>
          <p:cNvSpPr/>
          <p:nvPr/>
        </p:nvSpPr>
        <p:spPr>
          <a:xfrm rot="5400000">
            <a:off x="4558348" y="1798594"/>
            <a:ext cx="490538" cy="10823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27" name="Text Placeholder 3"/>
          <p:cNvSpPr>
            <a:spLocks noGrp="1"/>
          </p:cNvSpPr>
          <p:nvPr>
            <p:ph type="body" sz="quarter" idx="10"/>
          </p:nvPr>
        </p:nvSpPr>
        <p:spPr>
          <a:xfrm>
            <a:off x="6537712" y="5010766"/>
            <a:ext cx="2365500" cy="834227"/>
          </a:xfrm>
        </p:spPr>
        <p:txBody>
          <a:bodyPr>
            <a:normAutofit/>
          </a:bodyPr>
          <a:lstStyle/>
          <a:p>
            <a:pPr algn="r"/>
            <a:r>
              <a:rPr lang="lv-LV" dirty="0" smtClean="0">
                <a:solidFill>
                  <a:schemeClr val="tx1">
                    <a:lumMod val="85000"/>
                    <a:lumOff val="15000"/>
                  </a:schemeClr>
                </a:solidFill>
              </a:rPr>
              <a:t>Mērķa vērtība </a:t>
            </a:r>
          </a:p>
          <a:p>
            <a:pPr algn="r"/>
            <a:r>
              <a:rPr lang="lv-LV" dirty="0" smtClean="0">
                <a:solidFill>
                  <a:schemeClr val="tx1">
                    <a:lumMod val="85000"/>
                    <a:lumOff val="15000"/>
                  </a:schemeClr>
                </a:solidFill>
              </a:rPr>
              <a:t>2014. gadā – 8%</a:t>
            </a:r>
          </a:p>
          <a:p>
            <a:pPr algn="r"/>
            <a:r>
              <a:rPr lang="lv-LV" dirty="0" smtClean="0">
                <a:solidFill>
                  <a:schemeClr val="tx1">
                    <a:lumMod val="85000"/>
                    <a:lumOff val="15000"/>
                  </a:schemeClr>
                </a:solidFill>
              </a:rPr>
              <a:t>2017. gadā – 6.5%</a:t>
            </a:r>
          </a:p>
        </p:txBody>
      </p:sp>
      <p:sp>
        <p:nvSpPr>
          <p:cNvPr id="30" name="TextBox 29"/>
          <p:cNvSpPr txBox="1"/>
          <p:nvPr/>
        </p:nvSpPr>
        <p:spPr>
          <a:xfrm>
            <a:off x="4749498" y="6410888"/>
            <a:ext cx="1245854" cy="246221"/>
          </a:xfrm>
          <a:prstGeom prst="rect">
            <a:avLst/>
          </a:prstGeom>
          <a:noFill/>
        </p:spPr>
        <p:txBody>
          <a:bodyPr wrap="none" rtlCol="0">
            <a:spAutoFit/>
          </a:bodyPr>
          <a:lstStyle/>
          <a:p>
            <a:r>
              <a:rPr lang="lv-LV" sz="10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Datu avots: CSP</a:t>
            </a:r>
            <a:endParaRPr lang="lv-LV" sz="10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Text Placeholder 3"/>
          <p:cNvSpPr>
            <a:spLocks noGrp="1"/>
          </p:cNvSpPr>
          <p:nvPr>
            <p:ph type="body" sz="quarter" idx="10"/>
          </p:nvPr>
        </p:nvSpPr>
        <p:spPr>
          <a:xfrm>
            <a:off x="2086106" y="4383652"/>
            <a:ext cx="2365500" cy="834227"/>
          </a:xfrm>
        </p:spPr>
        <p:txBody>
          <a:bodyPr>
            <a:normAutofit/>
          </a:bodyPr>
          <a:lstStyle/>
          <a:p>
            <a:pPr algn="r"/>
            <a:r>
              <a:rPr lang="lv-LV" dirty="0" smtClean="0">
                <a:solidFill>
                  <a:schemeClr val="tx1">
                    <a:lumMod val="85000"/>
                    <a:lumOff val="15000"/>
                  </a:schemeClr>
                </a:solidFill>
              </a:rPr>
              <a:t>Mērķa vērtība </a:t>
            </a:r>
          </a:p>
          <a:p>
            <a:pPr algn="r"/>
            <a:r>
              <a:rPr lang="lv-LV" dirty="0" smtClean="0">
                <a:solidFill>
                  <a:schemeClr val="tx1">
                    <a:lumMod val="85000"/>
                    <a:lumOff val="15000"/>
                  </a:schemeClr>
                </a:solidFill>
              </a:rPr>
              <a:t>2014. gadā – 106</a:t>
            </a:r>
          </a:p>
          <a:p>
            <a:pPr algn="r"/>
            <a:r>
              <a:rPr lang="lv-LV" dirty="0" smtClean="0">
                <a:solidFill>
                  <a:schemeClr val="tx1">
                    <a:lumMod val="85000"/>
                    <a:lumOff val="15000"/>
                  </a:schemeClr>
                </a:solidFill>
              </a:rPr>
              <a:t>2017. gadā – 106</a:t>
            </a:r>
          </a:p>
        </p:txBody>
      </p:sp>
      <p:sp>
        <p:nvSpPr>
          <p:cNvPr id="20" name="Rectangle 1"/>
          <p:cNvSpPr>
            <a:spLocks noChangeArrowheads="1"/>
          </p:cNvSpPr>
          <p:nvPr/>
        </p:nvSpPr>
        <p:spPr bwMode="auto">
          <a:xfrm>
            <a:off x="5004337" y="1607444"/>
            <a:ext cx="3014919" cy="523220"/>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a:r>
              <a:rPr lang="lv-LV" altLang="lv-LV" sz="1400" dirty="0" smtClean="0">
                <a:solidFill>
                  <a:srgbClr val="404040"/>
                </a:solidFill>
                <a:latin typeface="Verdana" panose="020B0604030504040204" pitchFamily="34" charset="0"/>
              </a:rPr>
              <a:t>Samazinās nabadzības riskam pakļauto nodarbināto īpatsvars</a:t>
            </a:r>
            <a:endParaRPr lang="lv-LV" altLang="lv-LV" sz="1400" dirty="0">
              <a:solidFill>
                <a:srgbClr val="404040"/>
              </a:solidFill>
              <a:latin typeface="Verdana" panose="020B0604030504040204" pitchFamily="34" charset="0"/>
            </a:endParaRPr>
          </a:p>
        </p:txBody>
      </p:sp>
      <p:sp>
        <p:nvSpPr>
          <p:cNvPr id="2" name="TextBox 1"/>
          <p:cNvSpPr txBox="1"/>
          <p:nvPr/>
        </p:nvSpPr>
        <p:spPr>
          <a:xfrm>
            <a:off x="4857737" y="2390595"/>
            <a:ext cx="3910978" cy="892552"/>
          </a:xfrm>
          <a:prstGeom prst="rect">
            <a:avLst/>
          </a:prstGeom>
          <a:noFill/>
        </p:spPr>
        <p:txBody>
          <a:bodyPr wrap="square" rtlCol="0">
            <a:spAutoFit/>
          </a:bodyPr>
          <a:lstStyle/>
          <a:p>
            <a:pPr>
              <a:spcAft>
                <a:spcPts val="600"/>
              </a:spcAft>
            </a:pPr>
            <a:r>
              <a:rPr lang="lv-LV" sz="14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Būtiski - mazināt </a:t>
            </a:r>
            <a:endParaRPr lang="lv-LV" sz="14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lv-LV"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a:t>
            </a:r>
            <a:r>
              <a:rPr lang="lv-LV" sz="1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ereģistrētu </a:t>
            </a:r>
            <a:r>
              <a:rPr lang="lv-LV"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nodarbinātību</a:t>
            </a:r>
          </a:p>
          <a:p>
            <a:pPr>
              <a:spcAft>
                <a:spcPts val="600"/>
              </a:spcAft>
            </a:pPr>
            <a:r>
              <a:rPr lang="lv-LV"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Ē</a:t>
            </a:r>
            <a:r>
              <a:rPr lang="lv-LV" sz="1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nu </a:t>
            </a:r>
            <a:r>
              <a:rPr lang="lv-LV"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ekonomikas </a:t>
            </a:r>
            <a:r>
              <a:rPr lang="lv-LV" sz="1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īpatsvaru</a:t>
            </a:r>
            <a:endParaRPr lang="lv-LV"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p:cNvSpPr txBox="1"/>
          <p:nvPr/>
        </p:nvSpPr>
        <p:spPr>
          <a:xfrm>
            <a:off x="267821" y="5750004"/>
            <a:ext cx="4279820" cy="1107996"/>
          </a:xfrm>
          <a:prstGeom prst="rect">
            <a:avLst/>
          </a:prstGeom>
          <a:noFill/>
        </p:spPr>
        <p:txBody>
          <a:bodyPr wrap="square" rtlCol="0">
            <a:spAutoFit/>
          </a:bodyPr>
          <a:lstStyle/>
          <a:p>
            <a:pPr>
              <a:spcAft>
                <a:spcPts val="600"/>
              </a:spcAft>
            </a:pPr>
            <a:r>
              <a:rPr lang="lv-LV" sz="14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Būtiski – atbalstīt</a:t>
            </a:r>
            <a:endParaRPr lang="lv-LV" sz="14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lv-LV" sz="1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Darba vidē balstītu </a:t>
            </a:r>
            <a:r>
              <a:rPr lang="lv-LV"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a:t>
            </a:r>
            <a:r>
              <a:rPr lang="lv-LV" sz="1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zglītību</a:t>
            </a:r>
            <a:endParaRPr lang="lv-LV"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lv-LV" sz="1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Cilvēku ar ierobežotām darba iespējām iekļaušanos darba tirgū</a:t>
            </a:r>
            <a:endParaRPr lang="lv-LV"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938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000" dirty="0" smtClean="0">
                <a:solidFill>
                  <a:schemeClr val="tx1">
                    <a:lumMod val="75000"/>
                    <a:lumOff val="25000"/>
                  </a:schemeClr>
                </a:solidFill>
              </a:rPr>
              <a:t>Kritiskā </a:t>
            </a:r>
            <a:r>
              <a:rPr lang="lv-LV" sz="2000" dirty="0" smtClean="0">
                <a:solidFill>
                  <a:schemeClr val="tx1">
                    <a:lumMod val="75000"/>
                    <a:lumOff val="25000"/>
                  </a:schemeClr>
                </a:solidFill>
              </a:rPr>
              <a:t>domāšana un </a:t>
            </a:r>
            <a:r>
              <a:rPr lang="lv-LV" sz="2000" dirty="0" smtClean="0">
                <a:solidFill>
                  <a:schemeClr val="tx1">
                    <a:lumMod val="75000"/>
                    <a:lumOff val="25000"/>
                  </a:schemeClr>
                </a:solidFill>
              </a:rPr>
              <a:t>izvēles - </a:t>
            </a:r>
            <a:r>
              <a:rPr lang="lv-LV" sz="2000" dirty="0" smtClean="0">
                <a:solidFill>
                  <a:schemeClr val="tx1">
                    <a:lumMod val="75000"/>
                    <a:lumOff val="25000"/>
                  </a:schemeClr>
                </a:solidFill>
              </a:rPr>
              <a:t>cilvēka </a:t>
            </a:r>
            <a:r>
              <a:rPr lang="lv-LV" sz="2000" dirty="0" err="1" smtClean="0">
                <a:solidFill>
                  <a:schemeClr val="tx1">
                    <a:lumMod val="75000"/>
                    <a:lumOff val="25000"/>
                  </a:schemeClr>
                </a:solidFill>
              </a:rPr>
              <a:t>drošumspējas</a:t>
            </a:r>
            <a:r>
              <a:rPr lang="lv-LV" sz="2000" dirty="0" smtClean="0">
                <a:solidFill>
                  <a:schemeClr val="tx1">
                    <a:lumMod val="75000"/>
                    <a:lumOff val="25000"/>
                  </a:schemeClr>
                </a:solidFill>
              </a:rPr>
              <a:t> pamats</a:t>
            </a:r>
            <a:endParaRPr lang="lv-LV" sz="2000" dirty="0">
              <a:solidFill>
                <a:schemeClr val="tx1">
                  <a:lumMod val="75000"/>
                  <a:lumOff val="25000"/>
                </a:schemeClr>
              </a:solidFill>
            </a:endParaRP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a:xfrm>
            <a:off x="8460432" y="6324600"/>
            <a:ext cx="378768" cy="304800"/>
          </a:xfrm>
        </p:spPr>
        <p:txBody>
          <a:bodyPr/>
          <a:lstStyle/>
          <a:p>
            <a:pPr>
              <a:defRPr/>
            </a:pPr>
            <a:fld id="{CFF382AF-8723-4546-822D-A9DA4B085F14}" type="slidenum">
              <a:rPr lang="en-US" altLang="lv-LV" smtClean="0"/>
              <a:pPr>
                <a:defRPr/>
              </a:pPr>
              <a:t>14</a:t>
            </a:fld>
            <a:endParaRPr lang="en-US" altLang="lv-LV" dirty="0"/>
          </a:p>
        </p:txBody>
      </p:sp>
      <p:sp>
        <p:nvSpPr>
          <p:cNvPr id="7" name="AutoShape 2" descr="Attēlu rezultāti vaicājumam “spiral prog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8" name="Picture 7"/>
          <p:cNvPicPr>
            <a:picLocks noChangeAspect="1"/>
          </p:cNvPicPr>
          <p:nvPr/>
        </p:nvPicPr>
        <p:blipFill>
          <a:blip r:embed="rId2"/>
          <a:stretch>
            <a:fillRect/>
          </a:stretch>
        </p:blipFill>
        <p:spPr>
          <a:xfrm>
            <a:off x="971600" y="2361485"/>
            <a:ext cx="2857500" cy="3200400"/>
          </a:xfrm>
          <a:prstGeom prst="rect">
            <a:avLst/>
          </a:prstGeom>
          <a:effectLst>
            <a:softEdge rad="63500"/>
          </a:effectLst>
        </p:spPr>
      </p:pic>
      <p:sp>
        <p:nvSpPr>
          <p:cNvPr id="9" name="TextBox 8"/>
          <p:cNvSpPr txBox="1"/>
          <p:nvPr/>
        </p:nvSpPr>
        <p:spPr>
          <a:xfrm>
            <a:off x="969027" y="5520321"/>
            <a:ext cx="3411511" cy="400110"/>
          </a:xfrm>
          <a:prstGeom prst="rect">
            <a:avLst/>
          </a:prstGeom>
          <a:noFill/>
        </p:spPr>
        <p:txBody>
          <a:bodyPr wrap="none" rtlCol="0">
            <a:spAutoFit/>
          </a:bodyPr>
          <a:lstStyle/>
          <a:p>
            <a:r>
              <a:rPr lang="lv-LV" sz="2000" dirty="0" smtClean="0">
                <a:latin typeface="Verdana" panose="020B0604030504040204" pitchFamily="34" charset="0"/>
                <a:ea typeface="Verdana" panose="020B0604030504040204" pitchFamily="34" charset="0"/>
                <a:cs typeface="Verdana" panose="020B0604030504040204" pitchFamily="34" charset="0"/>
              </a:rPr>
              <a:t>Vispārējā </a:t>
            </a:r>
            <a:r>
              <a:rPr lang="lv-LV" sz="2000" dirty="0" err="1" smtClean="0">
                <a:latin typeface="Verdana" panose="020B0604030504040204" pitchFamily="34" charset="0"/>
                <a:ea typeface="Verdana" panose="020B0604030504040204" pitchFamily="34" charset="0"/>
                <a:cs typeface="Verdana" panose="020B0604030504040204" pitchFamily="34" charset="0"/>
              </a:rPr>
              <a:t>vs</a:t>
            </a:r>
            <a:r>
              <a:rPr lang="lv-LV" sz="2000" dirty="0" smtClean="0">
                <a:latin typeface="Verdana" panose="020B0604030504040204" pitchFamily="34" charset="0"/>
                <a:ea typeface="Verdana" panose="020B0604030504040204" pitchFamily="34" charset="0"/>
                <a:cs typeface="Verdana" panose="020B0604030504040204" pitchFamily="34" charset="0"/>
              </a:rPr>
              <a:t> profesionālā</a:t>
            </a:r>
            <a:endParaRPr lang="lv-LV" sz="2000"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3717144" y="3067930"/>
            <a:ext cx="3183307" cy="707886"/>
          </a:xfrm>
          <a:prstGeom prst="rect">
            <a:avLst/>
          </a:prstGeom>
          <a:noFill/>
        </p:spPr>
        <p:txBody>
          <a:bodyPr wrap="none" rtlCol="0">
            <a:spAutoFit/>
          </a:bodyPr>
          <a:lstStyle/>
          <a:p>
            <a:r>
              <a:rPr lang="lv-LV" sz="2000" dirty="0" smtClean="0">
                <a:latin typeface="Verdana" panose="020B0604030504040204" pitchFamily="34" charset="0"/>
                <a:ea typeface="Verdana" panose="020B0604030504040204" pitchFamily="34" charset="0"/>
                <a:cs typeface="Verdana" panose="020B0604030504040204" pitchFamily="34" charset="0"/>
              </a:rPr>
              <a:t> Augstskola/pieaugušo</a:t>
            </a:r>
          </a:p>
          <a:p>
            <a:r>
              <a:rPr lang="lv-LV" sz="2000" dirty="0" smtClean="0">
                <a:latin typeface="Verdana" panose="020B0604030504040204" pitchFamily="34" charset="0"/>
                <a:ea typeface="Verdana" panose="020B0604030504040204" pitchFamily="34" charset="0"/>
                <a:cs typeface="Verdana" panose="020B0604030504040204" pitchFamily="34" charset="0"/>
              </a:rPr>
              <a:t> izglītība</a:t>
            </a:r>
            <a:endParaRPr lang="lv-LV" sz="20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2446282" y="1898573"/>
            <a:ext cx="2862515" cy="707886"/>
          </a:xfrm>
          <a:prstGeom prst="rect">
            <a:avLst/>
          </a:prstGeom>
          <a:noFill/>
        </p:spPr>
        <p:txBody>
          <a:bodyPr wrap="none" rtlCol="0">
            <a:spAutoFit/>
          </a:bodyPr>
          <a:lstStyle/>
          <a:p>
            <a:r>
              <a:rPr lang="lv-LV" sz="2000" dirty="0" smtClean="0">
                <a:latin typeface="Verdana" panose="020B0604030504040204" pitchFamily="34" charset="0"/>
                <a:ea typeface="Verdana" panose="020B0604030504040204" pitchFamily="34" charset="0"/>
                <a:cs typeface="Verdana" panose="020B0604030504040204" pitchFamily="34" charset="0"/>
              </a:rPr>
              <a:t>Konkurētspēja darba</a:t>
            </a:r>
          </a:p>
          <a:p>
            <a:r>
              <a:rPr lang="lv-LV" sz="2000" dirty="0" smtClean="0">
                <a:latin typeface="Verdana" panose="020B0604030504040204" pitchFamily="34" charset="0"/>
                <a:ea typeface="Verdana" panose="020B0604030504040204" pitchFamily="34" charset="0"/>
                <a:cs typeface="Verdana" panose="020B0604030504040204" pitchFamily="34" charset="0"/>
              </a:rPr>
              <a:t> tirgū</a:t>
            </a:r>
            <a:endParaRPr lang="lv-LV" sz="2000"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1919553" y="1509020"/>
            <a:ext cx="2539478" cy="400110"/>
          </a:xfrm>
          <a:prstGeom prst="rect">
            <a:avLst/>
          </a:prstGeom>
          <a:noFill/>
        </p:spPr>
        <p:txBody>
          <a:bodyPr wrap="none" rtlCol="0">
            <a:spAutoFit/>
          </a:bodyPr>
          <a:lstStyle/>
          <a:p>
            <a:r>
              <a:rPr lang="lv-LV" sz="2000" b="1" dirty="0">
                <a:solidFill>
                  <a:srgbClr val="C00000"/>
                </a:solidFill>
                <a:latin typeface="Verdana" panose="020B0604030504040204" pitchFamily="34" charset="0"/>
                <a:ea typeface="Verdana" panose="020B0604030504040204" pitchFamily="34" charset="0"/>
                <a:cs typeface="Verdana" panose="020B0604030504040204" pitchFamily="34" charset="0"/>
              </a:rPr>
              <a:t>I</a:t>
            </a:r>
            <a:r>
              <a:rPr lang="lv-LV"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ndivīda lēmumi</a:t>
            </a:r>
            <a:endParaRPr lang="lv-LV" sz="20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7078568" y="1461576"/>
            <a:ext cx="817853" cy="400110"/>
          </a:xfrm>
          <a:prstGeom prst="rect">
            <a:avLst/>
          </a:prstGeom>
          <a:noFill/>
        </p:spPr>
        <p:txBody>
          <a:bodyPr wrap="none" rtlCol="0">
            <a:spAutoFit/>
          </a:bodyPr>
          <a:lstStyle/>
          <a:p>
            <a:r>
              <a:rPr lang="lv-LV"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Vide</a:t>
            </a:r>
            <a:endParaRPr lang="lv-LV" sz="20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4" name="Straight Arrow Connector 23"/>
          <p:cNvCxnSpPr/>
          <p:nvPr/>
        </p:nvCxnSpPr>
        <p:spPr>
          <a:xfrm flipH="1">
            <a:off x="4780676" y="2458922"/>
            <a:ext cx="1440160" cy="0"/>
          </a:xfrm>
          <a:prstGeom prst="straightConnector1">
            <a:avLst/>
          </a:prstGeom>
          <a:ln w="19050">
            <a:prstDash val="lgDash"/>
            <a:tailEnd type="triangle"/>
          </a:ln>
        </p:spPr>
        <p:style>
          <a:lnRef idx="1">
            <a:schemeClr val="accent2"/>
          </a:lnRef>
          <a:fillRef idx="0">
            <a:schemeClr val="accent2"/>
          </a:fillRef>
          <a:effectRef idx="0">
            <a:schemeClr val="accent2"/>
          </a:effectRef>
          <a:fontRef idx="minor">
            <a:schemeClr val="tx1"/>
          </a:fontRef>
        </p:style>
      </p:cxnSp>
      <p:sp>
        <p:nvSpPr>
          <p:cNvPr id="25" name="TextBox 24"/>
          <p:cNvSpPr txBox="1"/>
          <p:nvPr/>
        </p:nvSpPr>
        <p:spPr>
          <a:xfrm>
            <a:off x="5862658" y="1785010"/>
            <a:ext cx="3249672" cy="707886"/>
          </a:xfrm>
          <a:prstGeom prst="rect">
            <a:avLst/>
          </a:prstGeom>
          <a:noFill/>
        </p:spPr>
        <p:txBody>
          <a:bodyPr wrap="none" rtlCol="0">
            <a:spAutoFit/>
          </a:bodyPr>
          <a:lstStyle/>
          <a:p>
            <a:r>
              <a:rPr lang="lv-LV" sz="2000" dirty="0" smtClean="0">
                <a:latin typeface="Verdana" panose="020B0604030504040204" pitchFamily="34" charset="0"/>
                <a:ea typeface="Verdana" panose="020B0604030504040204" pitchFamily="34" charset="0"/>
                <a:cs typeface="Verdana" panose="020B0604030504040204" pitchFamily="34" charset="0"/>
              </a:rPr>
              <a:t>Dinamiska </a:t>
            </a:r>
          </a:p>
          <a:p>
            <a:r>
              <a:rPr lang="lv-LV" sz="2000" dirty="0" smtClean="0">
                <a:latin typeface="Verdana" panose="020B0604030504040204" pitchFamily="34" charset="0"/>
                <a:ea typeface="Verdana" panose="020B0604030504040204" pitchFamily="34" charset="0"/>
                <a:cs typeface="Verdana" panose="020B0604030504040204" pitchFamily="34" charset="0"/>
              </a:rPr>
              <a:t>un inovatīva ekonomika</a:t>
            </a:r>
          </a:p>
        </p:txBody>
      </p:sp>
      <p:sp>
        <p:nvSpPr>
          <p:cNvPr id="26" name="TextBox 25"/>
          <p:cNvSpPr txBox="1"/>
          <p:nvPr/>
        </p:nvSpPr>
        <p:spPr>
          <a:xfrm>
            <a:off x="6959306" y="3067930"/>
            <a:ext cx="1874231" cy="1631216"/>
          </a:xfrm>
          <a:prstGeom prst="rect">
            <a:avLst/>
          </a:prstGeom>
          <a:noFill/>
        </p:spPr>
        <p:txBody>
          <a:bodyPr wrap="none" rtlCol="0">
            <a:spAutoFit/>
          </a:bodyPr>
          <a:lstStyle/>
          <a:p>
            <a:r>
              <a:rPr lang="lv-LV" sz="2000" dirty="0" smtClean="0">
                <a:latin typeface="Verdana" panose="020B0604030504040204" pitchFamily="34" charset="0"/>
                <a:ea typeface="Verdana" panose="020B0604030504040204" pitchFamily="34" charset="0"/>
                <a:cs typeface="Verdana" panose="020B0604030504040204" pitchFamily="34" charset="0"/>
              </a:rPr>
              <a:t>Darba tirgus </a:t>
            </a:r>
          </a:p>
          <a:p>
            <a:r>
              <a:rPr lang="lv-LV" sz="2000" dirty="0" smtClean="0">
                <a:latin typeface="Verdana" panose="020B0604030504040204" pitchFamily="34" charset="0"/>
                <a:ea typeface="Verdana" panose="020B0604030504040204" pitchFamily="34" charset="0"/>
                <a:cs typeface="Verdana" panose="020B0604030504040204" pitchFamily="34" charset="0"/>
              </a:rPr>
              <a:t>vajadzībām </a:t>
            </a:r>
          </a:p>
          <a:p>
            <a:r>
              <a:rPr lang="lv-LV" sz="2000" dirty="0" smtClean="0">
                <a:latin typeface="Verdana" panose="020B0604030504040204" pitchFamily="34" charset="0"/>
                <a:ea typeface="Verdana" panose="020B0604030504040204" pitchFamily="34" charset="0"/>
                <a:cs typeface="Verdana" panose="020B0604030504040204" pitchFamily="34" charset="0"/>
              </a:rPr>
              <a:t>atbilstošas </a:t>
            </a:r>
          </a:p>
          <a:p>
            <a:r>
              <a:rPr lang="lv-LV" sz="2000" dirty="0" smtClean="0">
                <a:latin typeface="Verdana" panose="020B0604030504040204" pitchFamily="34" charset="0"/>
                <a:ea typeface="Verdana" panose="020B0604030504040204" pitchFamily="34" charset="0"/>
                <a:cs typeface="Verdana" panose="020B0604030504040204" pitchFamily="34" charset="0"/>
              </a:rPr>
              <a:t>izglītības </a:t>
            </a:r>
          </a:p>
          <a:p>
            <a:r>
              <a:rPr lang="lv-LV" sz="2000" dirty="0" smtClean="0">
                <a:latin typeface="Verdana" panose="020B0604030504040204" pitchFamily="34" charset="0"/>
                <a:ea typeface="Verdana" panose="020B0604030504040204" pitchFamily="34" charset="0"/>
                <a:cs typeface="Verdana" panose="020B0604030504040204" pitchFamily="34" charset="0"/>
              </a:rPr>
              <a:t>programmas</a:t>
            </a:r>
            <a:endParaRPr lang="lv-LV" sz="2000" dirty="0">
              <a:latin typeface="Verdana" panose="020B0604030504040204" pitchFamily="34" charset="0"/>
              <a:ea typeface="Verdana" panose="020B0604030504040204" pitchFamily="34" charset="0"/>
              <a:cs typeface="Verdana" panose="020B0604030504040204" pitchFamily="34" charset="0"/>
            </a:endParaRPr>
          </a:p>
        </p:txBody>
      </p:sp>
      <p:cxnSp>
        <p:nvCxnSpPr>
          <p:cNvPr id="27" name="Straight Arrow Connector 26"/>
          <p:cNvCxnSpPr/>
          <p:nvPr/>
        </p:nvCxnSpPr>
        <p:spPr>
          <a:xfrm flipH="1">
            <a:off x="5250289" y="3779504"/>
            <a:ext cx="1440160" cy="0"/>
          </a:xfrm>
          <a:prstGeom prst="straightConnector1">
            <a:avLst/>
          </a:prstGeom>
          <a:ln w="19050">
            <a:prstDash val="lgDash"/>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flipH="1">
            <a:off x="5026138" y="5716826"/>
            <a:ext cx="1440160" cy="0"/>
          </a:xfrm>
          <a:prstGeom prst="straightConnector1">
            <a:avLst/>
          </a:prstGeom>
          <a:ln w="19050">
            <a:prstDash val="lgDash"/>
            <a:tailEnd type="triangle"/>
          </a:ln>
        </p:spPr>
        <p:style>
          <a:lnRef idx="1">
            <a:schemeClr val="accent2"/>
          </a:lnRef>
          <a:fillRef idx="0">
            <a:schemeClr val="accent2"/>
          </a:fillRef>
          <a:effectRef idx="0">
            <a:schemeClr val="accent2"/>
          </a:effectRef>
          <a:fontRef idx="minor">
            <a:schemeClr val="tx1"/>
          </a:fontRef>
        </p:style>
      </p:cxnSp>
      <p:sp>
        <p:nvSpPr>
          <p:cNvPr id="29" name="TextBox 28"/>
          <p:cNvSpPr txBox="1"/>
          <p:nvPr/>
        </p:nvSpPr>
        <p:spPr>
          <a:xfrm>
            <a:off x="5517186" y="5008940"/>
            <a:ext cx="3389774" cy="707886"/>
          </a:xfrm>
          <a:prstGeom prst="rect">
            <a:avLst/>
          </a:prstGeom>
          <a:noFill/>
        </p:spPr>
        <p:txBody>
          <a:bodyPr wrap="none" rtlCol="0">
            <a:spAutoFit/>
          </a:bodyPr>
          <a:lstStyle/>
          <a:p>
            <a:r>
              <a:rPr lang="lv-LV" sz="2000" dirty="0" smtClean="0">
                <a:latin typeface="Verdana" panose="020B0604030504040204" pitchFamily="34" charset="0"/>
                <a:ea typeface="Verdana" panose="020B0604030504040204" pitchFamily="34" charset="0"/>
                <a:cs typeface="Verdana" panose="020B0604030504040204" pitchFamily="34" charset="0"/>
              </a:rPr>
              <a:t>Karjeras izvēles </a:t>
            </a:r>
          </a:p>
          <a:p>
            <a:r>
              <a:rPr lang="lv-LV" sz="2000" dirty="0" smtClean="0">
                <a:latin typeface="Verdana" panose="020B0604030504040204" pitchFamily="34" charset="0"/>
                <a:ea typeface="Verdana" panose="020B0604030504040204" pitchFamily="34" charset="0"/>
                <a:cs typeface="Verdana" panose="020B0604030504040204" pitchFamily="34" charset="0"/>
              </a:rPr>
              <a:t>sākotnējā segmentēšana</a:t>
            </a:r>
          </a:p>
        </p:txBody>
      </p:sp>
    </p:spTree>
    <p:extLst>
      <p:ext uri="{BB962C8B-B14F-4D97-AF65-F5344CB8AC3E}">
        <p14:creationId xmlns:p14="http://schemas.microsoft.com/office/powerpoint/2010/main" val="2804824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000" dirty="0" smtClean="0">
                <a:solidFill>
                  <a:schemeClr val="tx1">
                    <a:lumMod val="75000"/>
                    <a:lumOff val="25000"/>
                  </a:schemeClr>
                </a:solidFill>
              </a:rPr>
              <a:t>Tendences mērķu sasniegšanā</a:t>
            </a:r>
            <a:br>
              <a:rPr lang="lv-LV" sz="2000" dirty="0" smtClean="0">
                <a:solidFill>
                  <a:schemeClr val="tx1">
                    <a:lumMod val="75000"/>
                    <a:lumOff val="25000"/>
                  </a:schemeClr>
                </a:solidFill>
              </a:rPr>
            </a:br>
            <a:r>
              <a:rPr lang="lv-LV" sz="2000" dirty="0" smtClean="0">
                <a:solidFill>
                  <a:schemeClr val="tx1">
                    <a:lumMod val="75000"/>
                    <a:lumOff val="25000"/>
                  </a:schemeClr>
                </a:solidFill>
              </a:rPr>
              <a:t>Izglītojamo </a:t>
            </a:r>
            <a:r>
              <a:rPr lang="lv-LV" sz="2000" dirty="0" smtClean="0">
                <a:solidFill>
                  <a:schemeClr val="tx1">
                    <a:lumMod val="75000"/>
                    <a:lumOff val="25000"/>
                  </a:schemeClr>
                </a:solidFill>
              </a:rPr>
              <a:t>skaita sadalījums </a:t>
            </a:r>
            <a:r>
              <a:rPr lang="lv-LV" sz="2000" dirty="0" smtClean="0">
                <a:solidFill>
                  <a:schemeClr val="tx1">
                    <a:lumMod val="75000"/>
                    <a:lumOff val="25000"/>
                  </a:schemeClr>
                </a:solidFill>
              </a:rPr>
              <a:t>(%)</a:t>
            </a:r>
            <a:endParaRPr lang="lv-LV" sz="2000" dirty="0">
              <a:solidFill>
                <a:schemeClr val="tx1">
                  <a:lumMod val="75000"/>
                  <a:lumOff val="25000"/>
                </a:schemeClr>
              </a:solidFill>
            </a:endParaRPr>
          </a:p>
        </p:txBody>
      </p:sp>
      <p:sp>
        <p:nvSpPr>
          <p:cNvPr id="4" name="Text Placeholder 3"/>
          <p:cNvSpPr>
            <a:spLocks noGrp="1"/>
          </p:cNvSpPr>
          <p:nvPr>
            <p:ph type="body" sz="quarter" idx="10"/>
          </p:nvPr>
        </p:nvSpPr>
        <p:spPr/>
        <p:txBody>
          <a:bodyPr/>
          <a:lstStyle/>
          <a:p>
            <a:r>
              <a:rPr lang="lv-LV" dirty="0">
                <a:solidFill>
                  <a:schemeClr val="tx1">
                    <a:lumMod val="75000"/>
                    <a:lumOff val="25000"/>
                  </a:schemeClr>
                </a:solidFill>
              </a:rPr>
              <a:t>Datu avots: </a:t>
            </a:r>
            <a:r>
              <a:rPr lang="lv-LV" dirty="0" smtClean="0">
                <a:solidFill>
                  <a:schemeClr val="tx1">
                    <a:lumMod val="75000"/>
                    <a:lumOff val="25000"/>
                  </a:schemeClr>
                </a:solidFill>
              </a:rPr>
              <a:t>IZM</a:t>
            </a:r>
            <a:endParaRPr lang="lv-LV" dirty="0">
              <a:solidFill>
                <a:schemeClr val="tx1">
                  <a:lumMod val="75000"/>
                  <a:lumOff val="25000"/>
                </a:schemeClr>
              </a:solidFill>
            </a:endParaRPr>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a:xfrm>
            <a:off x="8388424" y="6324600"/>
            <a:ext cx="450776" cy="304800"/>
          </a:xfrm>
        </p:spPr>
        <p:txBody>
          <a:bodyPr/>
          <a:lstStyle/>
          <a:p>
            <a:pPr>
              <a:defRPr/>
            </a:pPr>
            <a:fld id="{CFF382AF-8723-4546-822D-A9DA4B085F14}" type="slidenum">
              <a:rPr lang="en-US" altLang="lv-LV" smtClean="0"/>
              <a:pPr>
                <a:defRPr/>
              </a:pPr>
              <a:t>15</a:t>
            </a:fld>
            <a:endParaRPr lang="en-US" altLang="lv-LV"/>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03701928"/>
              </p:ext>
            </p:extLst>
          </p:nvPr>
        </p:nvGraphicFramePr>
        <p:xfrm>
          <a:off x="1043608" y="1628800"/>
          <a:ext cx="7272808" cy="4373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798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1200"/>
              </a:spcAft>
            </a:pPr>
            <a:r>
              <a:rPr lang="lv-LV" sz="2000" dirty="0" smtClean="0">
                <a:solidFill>
                  <a:schemeClr val="tx1">
                    <a:lumMod val="75000"/>
                    <a:lumOff val="25000"/>
                  </a:schemeClr>
                </a:solidFill>
              </a:rPr>
              <a:t>Tendences mērķu sasniegšanā</a:t>
            </a:r>
            <a:br>
              <a:rPr lang="lv-LV" sz="2000" dirty="0" smtClean="0">
                <a:solidFill>
                  <a:schemeClr val="tx1">
                    <a:lumMod val="75000"/>
                    <a:lumOff val="25000"/>
                  </a:schemeClr>
                </a:solidFill>
              </a:rPr>
            </a:br>
            <a:r>
              <a:rPr lang="lv-LV" sz="2000" dirty="0" smtClean="0">
                <a:solidFill>
                  <a:schemeClr val="tx1">
                    <a:lumMod val="75000"/>
                    <a:lumOff val="25000"/>
                  </a:schemeClr>
                </a:solidFill>
              </a:rPr>
              <a:t>Studējošo </a:t>
            </a:r>
            <a:r>
              <a:rPr lang="lv-LV" sz="2000" dirty="0">
                <a:solidFill>
                  <a:schemeClr val="tx1">
                    <a:lumMod val="75000"/>
                    <a:lumOff val="25000"/>
                  </a:schemeClr>
                </a:solidFill>
              </a:rPr>
              <a:t>skaits STEM </a:t>
            </a:r>
            <a:r>
              <a:rPr lang="lv-LV" sz="2000" dirty="0" smtClean="0">
                <a:solidFill>
                  <a:schemeClr val="tx1">
                    <a:lumMod val="75000"/>
                    <a:lumOff val="25000"/>
                  </a:schemeClr>
                </a:solidFill>
              </a:rPr>
              <a:t>programmās</a:t>
            </a:r>
            <a:r>
              <a:rPr lang="lv-LV" sz="2000" dirty="0">
                <a:solidFill>
                  <a:schemeClr val="tx1">
                    <a:lumMod val="75000"/>
                    <a:lumOff val="25000"/>
                  </a:schemeClr>
                </a:solidFill>
              </a:rPr>
              <a:t/>
            </a:r>
            <a:br>
              <a:rPr lang="lv-LV" sz="2000" dirty="0">
                <a:solidFill>
                  <a:schemeClr val="tx1">
                    <a:lumMod val="75000"/>
                    <a:lumOff val="25000"/>
                  </a:schemeClr>
                </a:solidFill>
              </a:rPr>
            </a:br>
            <a:endParaRPr lang="lv-LV" sz="2000" dirty="0">
              <a:solidFill>
                <a:schemeClr val="tx1">
                  <a:lumMod val="75000"/>
                  <a:lumOff val="25000"/>
                </a:schemeClr>
              </a:solidFill>
            </a:endParaRPr>
          </a:p>
        </p:txBody>
      </p:sp>
      <p:sp>
        <p:nvSpPr>
          <p:cNvPr id="4" name="Text Placeholder 3"/>
          <p:cNvSpPr>
            <a:spLocks noGrp="1"/>
          </p:cNvSpPr>
          <p:nvPr>
            <p:ph type="body" sz="quarter" idx="10"/>
          </p:nvPr>
        </p:nvSpPr>
        <p:spPr/>
        <p:txBody>
          <a:bodyPr/>
          <a:lstStyle/>
          <a:p>
            <a:r>
              <a:rPr lang="lv-LV" dirty="0">
                <a:solidFill>
                  <a:schemeClr val="tx1">
                    <a:lumMod val="75000"/>
                    <a:lumOff val="25000"/>
                  </a:schemeClr>
                </a:solidFill>
              </a:rPr>
              <a:t>Datu avots: IZM</a:t>
            </a:r>
          </a:p>
          <a:p>
            <a:endParaRPr lang="lv-LV" dirty="0"/>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a:xfrm>
            <a:off x="8460432" y="6324600"/>
            <a:ext cx="378768" cy="304800"/>
          </a:xfrm>
        </p:spPr>
        <p:txBody>
          <a:bodyPr/>
          <a:lstStyle/>
          <a:p>
            <a:pPr>
              <a:defRPr/>
            </a:pPr>
            <a:fld id="{CFF382AF-8723-4546-822D-A9DA4B085F14}" type="slidenum">
              <a:rPr lang="en-US" altLang="lv-LV" smtClean="0"/>
              <a:pPr>
                <a:defRPr/>
              </a:pPr>
              <a:t>16</a:t>
            </a:fld>
            <a:endParaRPr lang="en-US" altLang="lv-LV"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54377457"/>
              </p:ext>
            </p:extLst>
          </p:nvPr>
        </p:nvGraphicFramePr>
        <p:xfrm>
          <a:off x="1115616" y="1700808"/>
          <a:ext cx="7056784" cy="4373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0158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25903" b="39182"/>
          <a:stretch/>
        </p:blipFill>
        <p:spPr>
          <a:xfrm>
            <a:off x="3959932" y="1757466"/>
            <a:ext cx="4121719" cy="4567134"/>
          </a:xfrm>
          <a:prstGeom prst="rect">
            <a:avLst/>
          </a:prstGeom>
        </p:spPr>
      </p:pic>
      <p:sp>
        <p:nvSpPr>
          <p:cNvPr id="2" name="Title 1"/>
          <p:cNvSpPr>
            <a:spLocks noGrp="1"/>
          </p:cNvSpPr>
          <p:nvPr>
            <p:ph type="title"/>
          </p:nvPr>
        </p:nvSpPr>
        <p:spPr>
          <a:xfrm>
            <a:off x="2267744" y="381000"/>
            <a:ext cx="6419056" cy="1036642"/>
          </a:xfrm>
        </p:spPr>
        <p:txBody>
          <a:bodyPr>
            <a:normAutofit/>
          </a:bodyPr>
          <a:lstStyle/>
          <a:p>
            <a:r>
              <a:rPr lang="lv-LV" altLang="lv-LV" sz="2000" dirty="0">
                <a:solidFill>
                  <a:srgbClr val="404040"/>
                </a:solidFill>
              </a:rPr>
              <a:t>Tendences </a:t>
            </a:r>
            <a:r>
              <a:rPr lang="lv-LV" altLang="lv-LV" sz="2000" dirty="0" smtClean="0">
                <a:solidFill>
                  <a:srgbClr val="404040"/>
                </a:solidFill>
              </a:rPr>
              <a:t>mērķu sasniegšanā</a:t>
            </a:r>
            <a:r>
              <a:rPr lang="lv-LV" sz="2000" dirty="0">
                <a:solidFill>
                  <a:schemeClr val="tx1">
                    <a:lumMod val="75000"/>
                    <a:lumOff val="25000"/>
                  </a:schemeClr>
                </a:solidFill>
              </a:rPr>
              <a:t/>
            </a:r>
            <a:br>
              <a:rPr lang="lv-LV" sz="2000" dirty="0">
                <a:solidFill>
                  <a:schemeClr val="tx1">
                    <a:lumMod val="75000"/>
                    <a:lumOff val="25000"/>
                  </a:schemeClr>
                </a:solidFill>
              </a:rPr>
            </a:br>
            <a:r>
              <a:rPr lang="lv-LV" sz="2000" dirty="0">
                <a:solidFill>
                  <a:schemeClr val="tx1">
                    <a:lumMod val="75000"/>
                    <a:lumOff val="25000"/>
                  </a:schemeClr>
                </a:solidFill>
              </a:rPr>
              <a:t>Pieaugušo </a:t>
            </a:r>
            <a:r>
              <a:rPr lang="lv-LV" sz="2000" dirty="0" smtClean="0">
                <a:solidFill>
                  <a:schemeClr val="tx1">
                    <a:lumMod val="75000"/>
                    <a:lumOff val="25000"/>
                  </a:schemeClr>
                </a:solidFill>
              </a:rPr>
              <a:t>izglītība</a:t>
            </a:r>
            <a:endParaRPr lang="lv-LV" sz="2000" dirty="0">
              <a:solidFill>
                <a:schemeClr val="tx1">
                  <a:lumMod val="75000"/>
                  <a:lumOff val="25000"/>
                </a:schemeClr>
              </a:solidFill>
            </a:endParaRPr>
          </a:p>
        </p:txBody>
      </p:sp>
      <p:sp>
        <p:nvSpPr>
          <p:cNvPr id="3" name="Content Placeholder 2"/>
          <p:cNvSpPr>
            <a:spLocks noGrp="1"/>
          </p:cNvSpPr>
          <p:nvPr>
            <p:ph idx="1"/>
          </p:nvPr>
        </p:nvSpPr>
        <p:spPr>
          <a:xfrm>
            <a:off x="235572" y="1757466"/>
            <a:ext cx="3384376" cy="4373573"/>
          </a:xfrm>
        </p:spPr>
        <p:txBody>
          <a:bodyPr>
            <a:noAutofit/>
          </a:bodyPr>
          <a:lstStyle/>
          <a:p>
            <a:pPr algn="just">
              <a:spcAft>
                <a:spcPts val="600"/>
              </a:spcAft>
            </a:pPr>
            <a:r>
              <a:rPr lang="lv-LV" sz="1400" b="1" dirty="0" smtClean="0">
                <a:solidFill>
                  <a:schemeClr val="tx1">
                    <a:lumMod val="75000"/>
                    <a:lumOff val="25000"/>
                  </a:schemeClr>
                </a:solidFill>
              </a:rPr>
              <a:t>Pieaugušo </a:t>
            </a:r>
            <a:r>
              <a:rPr lang="lv-LV" sz="1400" b="1" dirty="0">
                <a:solidFill>
                  <a:schemeClr val="tx1">
                    <a:lumMod val="75000"/>
                    <a:lumOff val="25000"/>
                  </a:schemeClr>
                </a:solidFill>
              </a:rPr>
              <a:t>izglītības</a:t>
            </a:r>
            <a:r>
              <a:rPr lang="lv-LV" sz="1400" dirty="0">
                <a:solidFill>
                  <a:schemeClr val="tx1">
                    <a:lumMod val="75000"/>
                    <a:lumOff val="25000"/>
                  </a:schemeClr>
                </a:solidFill>
              </a:rPr>
              <a:t> pārvaldības modeļa ieviešanas plāns </a:t>
            </a:r>
            <a:r>
              <a:rPr lang="lv-LV" sz="1400" dirty="0" smtClean="0">
                <a:solidFill>
                  <a:schemeClr val="tx1">
                    <a:lumMod val="75000"/>
                    <a:lumOff val="25000"/>
                  </a:schemeClr>
                </a:solidFill>
              </a:rPr>
              <a:t>2016–2020</a:t>
            </a:r>
            <a:endParaRPr lang="lv-LV" sz="1400" dirty="0">
              <a:solidFill>
                <a:schemeClr val="tx1">
                  <a:lumMod val="75000"/>
                  <a:lumOff val="25000"/>
                </a:schemeClr>
              </a:solidFill>
            </a:endParaRPr>
          </a:p>
          <a:p>
            <a:pPr algn="just">
              <a:spcAft>
                <a:spcPts val="600"/>
              </a:spcAft>
            </a:pPr>
            <a:r>
              <a:rPr lang="lv-LV" sz="1400" b="1" dirty="0" smtClean="0">
                <a:solidFill>
                  <a:schemeClr val="tx1">
                    <a:lumMod val="75000"/>
                    <a:lumOff val="25000"/>
                  </a:schemeClr>
                </a:solidFill>
              </a:rPr>
              <a:t>Mērķis </a:t>
            </a:r>
            <a:r>
              <a:rPr lang="lv-LV" sz="1400" dirty="0" smtClean="0">
                <a:solidFill>
                  <a:schemeClr val="tx1">
                    <a:lumMod val="75000"/>
                    <a:lumOff val="25000"/>
                  </a:schemeClr>
                </a:solidFill>
              </a:rPr>
              <a:t>– Paplašināt </a:t>
            </a:r>
            <a:r>
              <a:rPr lang="lv-LV" sz="1400" dirty="0">
                <a:solidFill>
                  <a:schemeClr val="tx1">
                    <a:lumMod val="75000"/>
                    <a:lumOff val="25000"/>
                  </a:schemeClr>
                </a:solidFill>
              </a:rPr>
              <a:t>pieaugušo izglītības iespējas, nodrošinot pieaugušo izglītības pieejamību un palielinot tajā iesaistīto personu skaitu līdz 15% </a:t>
            </a:r>
            <a:r>
              <a:rPr lang="lv-LV" sz="1400" dirty="0" smtClean="0">
                <a:solidFill>
                  <a:schemeClr val="tx1">
                    <a:lumMod val="75000"/>
                    <a:lumOff val="25000"/>
                  </a:schemeClr>
                </a:solidFill>
              </a:rPr>
              <a:t>2020. gadā</a:t>
            </a:r>
            <a:r>
              <a:rPr lang="lv-LV" sz="1400" dirty="0">
                <a:solidFill>
                  <a:schemeClr val="tx1">
                    <a:lumMod val="75000"/>
                    <a:lumOff val="25000"/>
                  </a:schemeClr>
                </a:solidFill>
              </a:rPr>
              <a:t> </a:t>
            </a:r>
          </a:p>
          <a:p>
            <a:pPr algn="just">
              <a:spcAft>
                <a:spcPts val="600"/>
              </a:spcAft>
            </a:pPr>
            <a:r>
              <a:rPr lang="lv-LV" sz="1400" dirty="0" smtClean="0">
                <a:solidFill>
                  <a:schemeClr val="tx1">
                    <a:lumMod val="75000"/>
                    <a:lumOff val="25000"/>
                  </a:schemeClr>
                </a:solidFill>
              </a:rPr>
              <a:t>SAM </a:t>
            </a:r>
            <a:r>
              <a:rPr lang="lv-LV" sz="1400" dirty="0">
                <a:solidFill>
                  <a:schemeClr val="tx1">
                    <a:lumMod val="75000"/>
                    <a:lumOff val="25000"/>
                  </a:schemeClr>
                </a:solidFill>
              </a:rPr>
              <a:t>8.4.1. </a:t>
            </a:r>
            <a:r>
              <a:rPr lang="lv-LV" sz="1400" dirty="0" smtClean="0">
                <a:solidFill>
                  <a:schemeClr val="tx1">
                    <a:lumMod val="75000"/>
                    <a:lumOff val="25000"/>
                  </a:schemeClr>
                </a:solidFill>
              </a:rPr>
              <a:t>noteikumi </a:t>
            </a:r>
            <a:r>
              <a:rPr lang="lv-LV" sz="1400" dirty="0" smtClean="0">
                <a:solidFill>
                  <a:schemeClr val="tx1">
                    <a:lumMod val="75000"/>
                    <a:lumOff val="25000"/>
                  </a:schemeClr>
                </a:solidFill>
                <a:sym typeface="Wingdings" panose="05000000000000000000" pitchFamily="2" charset="2"/>
              </a:rPr>
              <a:t> </a:t>
            </a:r>
            <a:r>
              <a:rPr lang="lv-LV" sz="1400" dirty="0" smtClean="0">
                <a:solidFill>
                  <a:schemeClr val="tx1">
                    <a:lumMod val="75000"/>
                    <a:lumOff val="25000"/>
                  </a:schemeClr>
                </a:solidFill>
              </a:rPr>
              <a:t>pilnveidot </a:t>
            </a:r>
            <a:r>
              <a:rPr lang="lv-LV" sz="1400" dirty="0">
                <a:solidFill>
                  <a:schemeClr val="tx1">
                    <a:lumMod val="75000"/>
                    <a:lumOff val="25000"/>
                  </a:schemeClr>
                </a:solidFill>
              </a:rPr>
              <a:t>nodarbināto personu profesionālo kompetenci, lai laikus novērstu darbaspēka kvalifikācijas neatbilstību darba tirgus pieprasījumam, veicinātu </a:t>
            </a:r>
            <a:r>
              <a:rPr lang="lv-LV" sz="1400" b="1" dirty="0">
                <a:solidFill>
                  <a:schemeClr val="tx1">
                    <a:lumMod val="75000"/>
                    <a:lumOff val="25000"/>
                  </a:schemeClr>
                </a:solidFill>
              </a:rPr>
              <a:t>strādājošo konkurētspēju </a:t>
            </a:r>
            <a:r>
              <a:rPr lang="lv-LV" sz="1400" dirty="0">
                <a:solidFill>
                  <a:schemeClr val="tx1">
                    <a:lumMod val="75000"/>
                    <a:lumOff val="25000"/>
                  </a:schemeClr>
                </a:solidFill>
              </a:rPr>
              <a:t>un </a:t>
            </a:r>
            <a:r>
              <a:rPr lang="lv-LV" sz="1400" b="1" dirty="0">
                <a:solidFill>
                  <a:schemeClr val="tx1">
                    <a:lumMod val="75000"/>
                    <a:lumOff val="25000"/>
                  </a:schemeClr>
                </a:solidFill>
              </a:rPr>
              <a:t>darba produktivitātes </a:t>
            </a:r>
            <a:r>
              <a:rPr lang="lv-LV" sz="1400" b="1" dirty="0" smtClean="0">
                <a:solidFill>
                  <a:schemeClr val="tx1">
                    <a:lumMod val="75000"/>
                    <a:lumOff val="25000"/>
                  </a:schemeClr>
                </a:solidFill>
              </a:rPr>
              <a:t>pieaugumu</a:t>
            </a:r>
            <a:endParaRPr lang="lv-LV" sz="1400" b="1" dirty="0">
              <a:solidFill>
                <a:schemeClr val="tx1">
                  <a:lumMod val="75000"/>
                  <a:lumOff val="25000"/>
                </a:schemeClr>
              </a:solidFill>
            </a:endParaRPr>
          </a:p>
        </p:txBody>
      </p:sp>
      <p:sp>
        <p:nvSpPr>
          <p:cNvPr id="6" name="Slide Number Placeholder 5"/>
          <p:cNvSpPr>
            <a:spLocks noGrp="1"/>
          </p:cNvSpPr>
          <p:nvPr>
            <p:ph type="sldNum" sz="quarter" idx="13"/>
          </p:nvPr>
        </p:nvSpPr>
        <p:spPr>
          <a:xfrm>
            <a:off x="8388424" y="6324600"/>
            <a:ext cx="450776" cy="304800"/>
          </a:xfrm>
        </p:spPr>
        <p:txBody>
          <a:bodyPr/>
          <a:lstStyle/>
          <a:p>
            <a:pPr>
              <a:defRPr/>
            </a:pPr>
            <a:fld id="{CFF382AF-8723-4546-822D-A9DA4B085F14}" type="slidenum">
              <a:rPr lang="en-US" altLang="lv-LV" smtClean="0"/>
              <a:pPr>
                <a:defRPr/>
              </a:pPr>
              <a:t>17</a:t>
            </a:fld>
            <a:endParaRPr lang="en-US" altLang="lv-LV"/>
          </a:p>
        </p:txBody>
      </p:sp>
      <p:sp>
        <p:nvSpPr>
          <p:cNvPr id="8" name="Text Placeholder 3"/>
          <p:cNvSpPr>
            <a:spLocks noGrp="1"/>
          </p:cNvSpPr>
          <p:nvPr>
            <p:ph type="body" sz="quarter" idx="10"/>
          </p:nvPr>
        </p:nvSpPr>
        <p:spPr>
          <a:xfrm>
            <a:off x="7740352" y="3036893"/>
            <a:ext cx="1403648" cy="834227"/>
          </a:xfrm>
        </p:spPr>
        <p:txBody>
          <a:bodyPr>
            <a:normAutofit fontScale="92500"/>
          </a:bodyPr>
          <a:lstStyle/>
          <a:p>
            <a:r>
              <a:rPr lang="lv-LV" dirty="0" smtClean="0">
                <a:solidFill>
                  <a:schemeClr val="tx1">
                    <a:lumMod val="85000"/>
                    <a:lumOff val="15000"/>
                  </a:schemeClr>
                </a:solidFill>
              </a:rPr>
              <a:t>Mērķa vērtība </a:t>
            </a:r>
          </a:p>
          <a:p>
            <a:r>
              <a:rPr lang="lv-LV" dirty="0" smtClean="0">
                <a:solidFill>
                  <a:schemeClr val="tx1">
                    <a:lumMod val="85000"/>
                    <a:lumOff val="15000"/>
                  </a:schemeClr>
                </a:solidFill>
              </a:rPr>
              <a:t>2014. gadā – 7%</a:t>
            </a:r>
          </a:p>
          <a:p>
            <a:r>
              <a:rPr lang="lv-LV" dirty="0" smtClean="0">
                <a:solidFill>
                  <a:schemeClr val="tx1">
                    <a:lumMod val="85000"/>
                    <a:lumOff val="15000"/>
                  </a:schemeClr>
                </a:solidFill>
              </a:rPr>
              <a:t>2017. gadā – 9.5%</a:t>
            </a:r>
          </a:p>
          <a:p>
            <a:r>
              <a:rPr lang="lv-LV" dirty="0" smtClean="0">
                <a:solidFill>
                  <a:schemeClr val="tx1">
                    <a:lumMod val="85000"/>
                    <a:lumOff val="15000"/>
                  </a:schemeClr>
                </a:solidFill>
              </a:rPr>
              <a:t>2020. </a:t>
            </a:r>
            <a:r>
              <a:rPr lang="lv-LV" dirty="0">
                <a:solidFill>
                  <a:schemeClr val="tx1">
                    <a:lumMod val="85000"/>
                    <a:lumOff val="15000"/>
                  </a:schemeClr>
                </a:solidFill>
              </a:rPr>
              <a:t>g</a:t>
            </a:r>
            <a:r>
              <a:rPr lang="lv-LV" dirty="0" smtClean="0">
                <a:solidFill>
                  <a:schemeClr val="tx1">
                    <a:lumMod val="85000"/>
                    <a:lumOff val="15000"/>
                  </a:schemeClr>
                </a:solidFill>
              </a:rPr>
              <a:t>adā – 15%</a:t>
            </a:r>
          </a:p>
        </p:txBody>
      </p:sp>
    </p:spTree>
    <p:extLst>
      <p:ext uri="{BB962C8B-B14F-4D97-AF65-F5344CB8AC3E}">
        <p14:creationId xmlns:p14="http://schemas.microsoft.com/office/powerpoint/2010/main" val="357392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a:xfrm>
            <a:off x="8388424" y="6324600"/>
            <a:ext cx="450776" cy="344760"/>
          </a:xfrm>
        </p:spPr>
        <p:txBody>
          <a:bodyPr/>
          <a:lstStyle/>
          <a:p>
            <a:pPr>
              <a:defRPr/>
            </a:pPr>
            <a:fld id="{5748BCA9-0635-41E5-A443-28F413AF337E}" type="slidenum">
              <a:rPr lang="en-US" altLang="lv-LV" smtClean="0"/>
              <a:pPr>
                <a:defRPr/>
              </a:pPr>
              <a:t>18</a:t>
            </a:fld>
            <a:endParaRPr lang="en-US" altLang="lv-LV"/>
          </a:p>
        </p:txBody>
      </p:sp>
      <p:sp>
        <p:nvSpPr>
          <p:cNvPr id="6" name="Content Placeholder 5"/>
          <p:cNvSpPr txBox="1">
            <a:spLocks/>
          </p:cNvSpPr>
          <p:nvPr/>
        </p:nvSpPr>
        <p:spPr>
          <a:xfrm>
            <a:off x="251520" y="1844824"/>
            <a:ext cx="7992888" cy="4824536"/>
          </a:xfrm>
          <a:prstGeom prst="rect">
            <a:avLst/>
          </a:prstGeom>
        </p:spPr>
        <p:txBody>
          <a:bodyPr vert="horz" wrap="square" lIns="93957" tIns="46979" rIns="93957" bIns="46979" numCol="1" anchor="ctr" anchorCtr="0" compatLnSpc="1">
            <a:prstTxWarp prst="textNoShape">
              <a:avLst/>
            </a:prstTxWarp>
            <a:noAutofit/>
          </a:bodyPr>
          <a:lstStyle>
            <a:defPPr>
              <a:defRPr lang="lv-LV"/>
            </a:defPPr>
            <a:lvl1pPr marL="0" algn="r" defTabSz="914400" rtl="0" eaLnBrk="1" latinLnBrk="0" hangingPunct="1">
              <a:defRPr sz="1000" kern="1200">
                <a:solidFill>
                  <a:srgbClr val="898989"/>
                </a:solidFill>
                <a:latin typeface="Verdana" pitchFamily="34"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1200"/>
              </a:spcAft>
              <a:buClr>
                <a:schemeClr val="bg2">
                  <a:lumMod val="25000"/>
                </a:schemeClr>
              </a:buClr>
            </a:pPr>
            <a:endParaRPr lang="lv-LV" sz="1600" b="1" u="sng" dirty="0" smtClean="0">
              <a:solidFill>
                <a:schemeClr val="tx1">
                  <a:lumMod val="75000"/>
                  <a:lumOff val="25000"/>
                </a:schemeClr>
              </a:solidFill>
            </a:endParaRPr>
          </a:p>
          <a:p>
            <a:pPr algn="just">
              <a:spcAft>
                <a:spcPts val="1200"/>
              </a:spcAft>
              <a:buClr>
                <a:schemeClr val="bg2">
                  <a:lumMod val="25000"/>
                </a:schemeClr>
              </a:buClr>
            </a:pPr>
            <a:endParaRPr lang="lv-LV" sz="1600" b="1" u="sng" dirty="0">
              <a:solidFill>
                <a:schemeClr val="tx1">
                  <a:lumMod val="75000"/>
                  <a:lumOff val="25000"/>
                </a:schemeClr>
              </a:solidFill>
            </a:endParaRPr>
          </a:p>
          <a:p>
            <a:pPr algn="just">
              <a:spcAft>
                <a:spcPts val="1200"/>
              </a:spcAft>
              <a:buClr>
                <a:schemeClr val="bg2">
                  <a:lumMod val="25000"/>
                </a:schemeClr>
              </a:buClr>
            </a:pPr>
            <a:endParaRPr lang="lv-LV" sz="1600" b="1" u="sng" dirty="0" smtClean="0">
              <a:solidFill>
                <a:schemeClr val="tx1">
                  <a:lumMod val="75000"/>
                  <a:lumOff val="25000"/>
                </a:schemeClr>
              </a:solidFill>
            </a:endParaRPr>
          </a:p>
          <a:p>
            <a:pPr algn="just">
              <a:spcAft>
                <a:spcPts val="1200"/>
              </a:spcAft>
              <a:buClr>
                <a:schemeClr val="bg2">
                  <a:lumMod val="25000"/>
                </a:schemeClr>
              </a:buClr>
            </a:pPr>
            <a:endParaRPr lang="lv-LV" sz="1600" b="1" u="sng" dirty="0">
              <a:solidFill>
                <a:schemeClr val="tx1">
                  <a:lumMod val="75000"/>
                  <a:lumOff val="25000"/>
                </a:schemeClr>
              </a:solidFill>
            </a:endParaRPr>
          </a:p>
          <a:p>
            <a:pPr algn="just">
              <a:spcBef>
                <a:spcPts val="1200"/>
              </a:spcBef>
              <a:spcAft>
                <a:spcPts val="1200"/>
              </a:spcAft>
              <a:buClr>
                <a:schemeClr val="bg2">
                  <a:lumMod val="25000"/>
                </a:schemeClr>
              </a:buClr>
            </a:pPr>
            <a:r>
              <a:rPr lang="lv-LV" sz="1600" b="1" u="sng" dirty="0" smtClean="0">
                <a:solidFill>
                  <a:schemeClr val="tx1">
                    <a:lumMod val="75000"/>
                    <a:lumOff val="25000"/>
                  </a:schemeClr>
                </a:solidFill>
              </a:rPr>
              <a:t>Vidēja termiņa novērtējums  2017. gadā</a:t>
            </a:r>
            <a:endParaRPr lang="lv-LV" sz="1600" dirty="0" smtClean="0">
              <a:solidFill>
                <a:schemeClr val="tx1">
                  <a:lumMod val="75000"/>
                  <a:lumOff val="25000"/>
                </a:schemeClr>
              </a:solidFill>
            </a:endParaRPr>
          </a:p>
          <a:p>
            <a:pPr marL="331470" indent="-285750" algn="l">
              <a:spcAft>
                <a:spcPts val="600"/>
              </a:spcAft>
              <a:buClr>
                <a:schemeClr val="bg2">
                  <a:lumMod val="25000"/>
                </a:schemeClr>
              </a:buClr>
              <a:buFont typeface="Arial" panose="020B0604020202020204" pitchFamily="34" charset="0"/>
              <a:buChar char="•"/>
            </a:pPr>
            <a:r>
              <a:rPr lang="lv-LV" sz="1600" dirty="0">
                <a:solidFill>
                  <a:schemeClr val="tx1">
                    <a:lumMod val="75000"/>
                    <a:lumOff val="25000"/>
                  </a:schemeClr>
                </a:solidFill>
              </a:rPr>
              <a:t>I</a:t>
            </a:r>
            <a:r>
              <a:rPr lang="lv-LV" sz="1600" dirty="0" smtClean="0">
                <a:solidFill>
                  <a:schemeClr val="tx1">
                    <a:lumMod val="75000"/>
                    <a:lumOff val="25000"/>
                  </a:schemeClr>
                </a:solidFill>
              </a:rPr>
              <a:t>zmaiņas NAP2020 rīcības virzienos/ </a:t>
            </a:r>
            <a:r>
              <a:rPr lang="lv-LV" sz="1600" dirty="0">
                <a:solidFill>
                  <a:schemeClr val="tx1">
                    <a:lumMod val="75000"/>
                    <a:lumOff val="25000"/>
                  </a:schemeClr>
                </a:solidFill>
              </a:rPr>
              <a:t>	</a:t>
            </a:r>
            <a:r>
              <a:rPr lang="lv-LV" sz="1600" dirty="0" smtClean="0">
                <a:solidFill>
                  <a:schemeClr val="tx1">
                    <a:lumMod val="75000"/>
                    <a:lumOff val="25000"/>
                  </a:schemeClr>
                </a:solidFill>
              </a:rPr>
              <a:t>		           finanšu korekcijas 2018.–2020.g.</a:t>
            </a:r>
          </a:p>
          <a:p>
            <a:pPr marL="331470" indent="-285750" algn="l">
              <a:spcAft>
                <a:spcPts val="600"/>
              </a:spcAft>
              <a:buClr>
                <a:schemeClr val="bg2">
                  <a:lumMod val="25000"/>
                </a:schemeClr>
              </a:buClr>
              <a:buFont typeface="Arial" panose="020B0604020202020204" pitchFamily="34" charset="0"/>
              <a:buChar char="•"/>
            </a:pPr>
            <a:r>
              <a:rPr lang="lv-LV" sz="1600" dirty="0">
                <a:solidFill>
                  <a:schemeClr val="tx1">
                    <a:lumMod val="75000"/>
                    <a:lumOff val="25000"/>
                  </a:schemeClr>
                </a:solidFill>
              </a:rPr>
              <a:t>S</a:t>
            </a:r>
            <a:r>
              <a:rPr lang="lv-LV" sz="1600" dirty="0" smtClean="0">
                <a:solidFill>
                  <a:schemeClr val="tx1">
                    <a:lumMod val="75000"/>
                    <a:lumOff val="25000"/>
                  </a:schemeClr>
                </a:solidFill>
              </a:rPr>
              <a:t>ākotnējie priekšlikumi NAP2027</a:t>
            </a:r>
          </a:p>
          <a:p>
            <a:pPr marL="331470" indent="-285750" algn="l">
              <a:spcAft>
                <a:spcPts val="600"/>
              </a:spcAft>
              <a:buClr>
                <a:schemeClr val="bg2">
                  <a:lumMod val="25000"/>
                </a:schemeClr>
              </a:buClr>
              <a:buFont typeface="Arial" panose="020B0604020202020204" pitchFamily="34" charset="0"/>
              <a:buChar char="•"/>
            </a:pPr>
            <a:r>
              <a:rPr lang="lv-LV" sz="1600" dirty="0">
                <a:solidFill>
                  <a:schemeClr val="tx1">
                    <a:lumMod val="75000"/>
                    <a:lumOff val="25000"/>
                  </a:schemeClr>
                </a:solidFill>
              </a:rPr>
              <a:t>I</a:t>
            </a:r>
            <a:r>
              <a:rPr lang="lv-LV" sz="1600" dirty="0" smtClean="0">
                <a:solidFill>
                  <a:schemeClr val="tx1">
                    <a:lumMod val="75000"/>
                    <a:lumOff val="25000"/>
                  </a:schemeClr>
                </a:solidFill>
              </a:rPr>
              <a:t>nvestīciju virzienu definēšana ES fondu			     nākamajam plānošanas periodam</a:t>
            </a:r>
          </a:p>
          <a:p>
            <a:pPr marL="45720" algn="just">
              <a:spcBef>
                <a:spcPts val="1800"/>
              </a:spcBef>
              <a:spcAft>
                <a:spcPts val="1200"/>
              </a:spcAft>
              <a:buClr>
                <a:schemeClr val="bg2">
                  <a:lumMod val="25000"/>
                </a:schemeClr>
              </a:buClr>
            </a:pPr>
            <a:r>
              <a:rPr lang="lv-LV" sz="1600" b="1" dirty="0" smtClean="0">
                <a:solidFill>
                  <a:schemeClr val="tx1">
                    <a:lumMod val="75000"/>
                    <a:lumOff val="25000"/>
                  </a:schemeClr>
                </a:solidFill>
              </a:rPr>
              <a:t>Metodes:</a:t>
            </a:r>
          </a:p>
          <a:p>
            <a:pPr marL="331470" indent="-285750" algn="just">
              <a:spcAft>
                <a:spcPts val="600"/>
              </a:spcAft>
              <a:buClr>
                <a:schemeClr val="bg2">
                  <a:lumMod val="25000"/>
                </a:schemeClr>
              </a:buClr>
              <a:buFontTx/>
              <a:buChar char="-"/>
            </a:pPr>
            <a:r>
              <a:rPr lang="lv-LV" sz="1600" dirty="0" smtClean="0">
                <a:solidFill>
                  <a:schemeClr val="tx1">
                    <a:lumMod val="75000"/>
                    <a:lumOff val="25000"/>
                  </a:schemeClr>
                </a:solidFill>
              </a:rPr>
              <a:t>jaunāko datu un tendenču analīze</a:t>
            </a:r>
          </a:p>
          <a:p>
            <a:pPr marL="331470" indent="-285750" algn="just">
              <a:spcAft>
                <a:spcPts val="600"/>
              </a:spcAft>
              <a:buClr>
                <a:schemeClr val="bg2">
                  <a:lumMod val="25000"/>
                </a:schemeClr>
              </a:buClr>
              <a:buFontTx/>
              <a:buChar char="-"/>
            </a:pPr>
            <a:r>
              <a:rPr lang="lv-LV" sz="1600" dirty="0" smtClean="0">
                <a:solidFill>
                  <a:schemeClr val="tx1">
                    <a:lumMod val="75000"/>
                    <a:lumOff val="25000"/>
                  </a:schemeClr>
                </a:solidFill>
              </a:rPr>
              <a:t>Pamatnostādņu vidējā termiņa novērtējumus</a:t>
            </a:r>
          </a:p>
          <a:p>
            <a:pPr marL="45720" algn="just">
              <a:spcAft>
                <a:spcPts val="1200"/>
              </a:spcAft>
              <a:buClr>
                <a:schemeClr val="bg2">
                  <a:lumMod val="25000"/>
                </a:schemeClr>
              </a:buClr>
            </a:pPr>
            <a:r>
              <a:rPr lang="lv-LV" sz="1600" dirty="0" smtClean="0">
                <a:solidFill>
                  <a:schemeClr val="tx1">
                    <a:lumMod val="75000"/>
                    <a:lumOff val="25000"/>
                  </a:schemeClr>
                </a:solidFill>
              </a:rPr>
              <a:t>-  publiskas diskusijas visā Latvijas teritorijā</a:t>
            </a:r>
          </a:p>
          <a:p>
            <a:pPr marL="45720" algn="just">
              <a:spcBef>
                <a:spcPts val="1800"/>
              </a:spcBef>
              <a:spcAft>
                <a:spcPts val="1200"/>
              </a:spcAft>
              <a:buClr>
                <a:schemeClr val="bg2">
                  <a:lumMod val="25000"/>
                </a:schemeClr>
              </a:buClr>
            </a:pPr>
            <a:r>
              <a:rPr lang="lv-LV" sz="1600" b="1" dirty="0" smtClean="0">
                <a:solidFill>
                  <a:schemeClr val="tx1">
                    <a:lumMod val="75000"/>
                    <a:lumOff val="25000"/>
                  </a:schemeClr>
                </a:solidFill>
              </a:rPr>
              <a:t>ANO Ilgtspējīgas attīstības mērķu </a:t>
            </a:r>
            <a:r>
              <a:rPr lang="lv-LV" sz="1600" b="1" dirty="0">
                <a:solidFill>
                  <a:schemeClr val="tx1">
                    <a:lumMod val="75000"/>
                    <a:lumOff val="25000"/>
                  </a:schemeClr>
                </a:solidFill>
              </a:rPr>
              <a:t>(</a:t>
            </a:r>
            <a:r>
              <a:rPr lang="lv-LV" sz="1600" b="1" dirty="0" err="1">
                <a:solidFill>
                  <a:schemeClr val="tx1">
                    <a:lumMod val="75000"/>
                    <a:lumOff val="25000"/>
                  </a:schemeClr>
                </a:solidFill>
              </a:rPr>
              <a:t>SDGs</a:t>
            </a:r>
            <a:r>
              <a:rPr lang="lv-LV" sz="1600" b="1" dirty="0">
                <a:solidFill>
                  <a:schemeClr val="tx1">
                    <a:lumMod val="75000"/>
                    <a:lumOff val="25000"/>
                  </a:schemeClr>
                </a:solidFill>
              </a:rPr>
              <a:t>) integrēšana </a:t>
            </a:r>
            <a:r>
              <a:rPr lang="lv-LV" sz="1600" b="1" dirty="0" smtClean="0">
                <a:solidFill>
                  <a:schemeClr val="tx1">
                    <a:lumMod val="75000"/>
                    <a:lumOff val="25000"/>
                  </a:schemeClr>
                </a:solidFill>
              </a:rPr>
              <a:t>NAP2020(7)</a:t>
            </a:r>
          </a:p>
          <a:p>
            <a:pPr marL="45720" algn="just">
              <a:spcAft>
                <a:spcPts val="1200"/>
              </a:spcAft>
              <a:buClr>
                <a:schemeClr val="bg2">
                  <a:lumMod val="25000"/>
                </a:schemeClr>
              </a:buClr>
            </a:pPr>
            <a:endParaRPr lang="lv-LV" sz="1600" dirty="0">
              <a:solidFill>
                <a:schemeClr val="tx1">
                  <a:lumMod val="75000"/>
                  <a:lumOff val="25000"/>
                </a:schemeClr>
              </a:solidFill>
            </a:endParaRPr>
          </a:p>
          <a:p>
            <a:pPr marL="45720" algn="just">
              <a:spcAft>
                <a:spcPts val="1200"/>
              </a:spcAft>
              <a:buClr>
                <a:schemeClr val="bg2">
                  <a:lumMod val="25000"/>
                </a:schemeClr>
              </a:buClr>
            </a:pPr>
            <a:endParaRPr lang="lv-LV" sz="1600" dirty="0" smtClean="0">
              <a:solidFill>
                <a:schemeClr val="tx1">
                  <a:lumMod val="75000"/>
                  <a:lumOff val="25000"/>
                </a:schemeClr>
              </a:solidFill>
            </a:endParaRPr>
          </a:p>
          <a:p>
            <a:pPr marL="45720" algn="just">
              <a:spcAft>
                <a:spcPts val="1200"/>
              </a:spcAft>
              <a:buClr>
                <a:schemeClr val="bg2">
                  <a:lumMod val="25000"/>
                </a:schemeClr>
              </a:buClr>
            </a:pPr>
            <a:endParaRPr lang="lv-LV" sz="1600" dirty="0" smtClean="0">
              <a:solidFill>
                <a:schemeClr val="tx1">
                  <a:lumMod val="75000"/>
                  <a:lumOff val="25000"/>
                </a:schemeClr>
              </a:solidFill>
            </a:endParaRPr>
          </a:p>
        </p:txBody>
      </p:sp>
      <p:pic>
        <p:nvPicPr>
          <p:cNvPr id="7" name="Picture 6"/>
          <p:cNvPicPr/>
          <p:nvPr/>
        </p:nvPicPr>
        <p:blipFill rotWithShape="1">
          <a:blip r:embed="rId2"/>
          <a:srcRect l="20009" t="11907" r="33028" b="59088"/>
          <a:stretch/>
        </p:blipFill>
        <p:spPr bwMode="auto">
          <a:xfrm>
            <a:off x="1907704" y="361457"/>
            <a:ext cx="3521323" cy="1178026"/>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31749" t="29004" r="44604" b="9628"/>
          <a:stretch/>
        </p:blipFill>
        <p:spPr bwMode="auto">
          <a:xfrm>
            <a:off x="5508104" y="374761"/>
            <a:ext cx="3535045" cy="49676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4855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1"/>
          <p:cNvSpPr>
            <a:spLocks noGrp="1"/>
          </p:cNvSpPr>
          <p:nvPr>
            <p:ph type="body" sz="quarter" idx="10"/>
          </p:nvPr>
        </p:nvSpPr>
        <p:spPr>
          <a:xfrm>
            <a:off x="685800" y="3435350"/>
            <a:ext cx="7772400" cy="914400"/>
          </a:xfrm>
        </p:spPr>
        <p:txBody>
          <a:bodyPr/>
          <a:lstStyle/>
          <a:p>
            <a:endParaRPr lang="lv-LV" altLang="lv-LV" sz="2300" b="1" dirty="0" smtClean="0">
              <a:solidFill>
                <a:srgbClr val="B92521"/>
              </a:solidFill>
            </a:endParaRPr>
          </a:p>
        </p:txBody>
      </p:sp>
      <p:sp>
        <p:nvSpPr>
          <p:cNvPr id="43011" name="Text Placeholder 2"/>
          <p:cNvSpPr>
            <a:spLocks noGrp="1"/>
          </p:cNvSpPr>
          <p:nvPr>
            <p:ph type="body" sz="quarter" idx="11"/>
          </p:nvPr>
        </p:nvSpPr>
        <p:spPr>
          <a:xfrm>
            <a:off x="685800" y="4221088"/>
            <a:ext cx="7772400" cy="1390650"/>
          </a:xfrm>
        </p:spPr>
        <p:txBody>
          <a:bodyPr/>
          <a:lstStyle/>
          <a:p>
            <a:r>
              <a:rPr lang="lv-LV" altLang="lv-LV" dirty="0" smtClean="0">
                <a:solidFill>
                  <a:schemeClr val="accent1">
                    <a:lumMod val="75000"/>
                  </a:schemeClr>
                </a:solidFill>
              </a:rPr>
              <a:t> </a:t>
            </a:r>
          </a:p>
          <a:p>
            <a:endParaRPr lang="lv-LV" altLang="lv-LV" dirty="0" smtClean="0">
              <a:solidFill>
                <a:schemeClr val="accent1">
                  <a:lumMod val="75000"/>
                </a:schemeClr>
              </a:solidFill>
            </a:endParaRPr>
          </a:p>
          <a:p>
            <a:r>
              <a:rPr lang="lv-LV" altLang="lv-LV" sz="1800" b="1" dirty="0" smtClean="0">
                <a:solidFill>
                  <a:schemeClr val="accent1">
                    <a:lumMod val="75000"/>
                  </a:schemeClr>
                </a:solidFill>
              </a:rPr>
              <a:t>www.pkc.gov.lv </a:t>
            </a:r>
          </a:p>
          <a:p>
            <a:r>
              <a:rPr lang="lv-LV" altLang="lv-LV" sz="1800" b="1" dirty="0" smtClean="0">
                <a:solidFill>
                  <a:schemeClr val="accent1">
                    <a:lumMod val="75000"/>
                  </a:schemeClr>
                </a:solidFill>
              </a:rPr>
              <a:t>pkc@pkc.mk.gov.lv</a:t>
            </a:r>
          </a:p>
        </p:txBody>
      </p:sp>
    </p:spTree>
    <p:extLst>
      <p:ext uri="{BB962C8B-B14F-4D97-AF65-F5344CB8AC3E}">
        <p14:creationId xmlns:p14="http://schemas.microsoft.com/office/powerpoint/2010/main" val="2362222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000" dirty="0" smtClean="0">
                <a:solidFill>
                  <a:schemeClr val="tx1">
                    <a:lumMod val="75000"/>
                    <a:lumOff val="25000"/>
                  </a:schemeClr>
                </a:solidFill>
              </a:rPr>
              <a:t/>
            </a:r>
            <a:br>
              <a:rPr lang="lv-LV" sz="2000" dirty="0" smtClean="0">
                <a:solidFill>
                  <a:schemeClr val="tx1">
                    <a:lumMod val="75000"/>
                    <a:lumOff val="25000"/>
                  </a:schemeClr>
                </a:solidFill>
              </a:rPr>
            </a:br>
            <a:r>
              <a:rPr lang="lv-LV" sz="2000" dirty="0">
                <a:solidFill>
                  <a:srgbClr val="C00000"/>
                </a:solidFill>
              </a:rPr>
              <a:t>K</a:t>
            </a:r>
            <a:r>
              <a:rPr lang="lv-LV" sz="2000" dirty="0" smtClean="0">
                <a:solidFill>
                  <a:srgbClr val="C00000"/>
                </a:solidFill>
              </a:rPr>
              <a:t>onkurētspēja – cilvēks, vide, resursi</a:t>
            </a:r>
            <a:endParaRPr lang="lv-LV" sz="2000" dirty="0">
              <a:solidFill>
                <a:srgbClr val="C00000"/>
              </a:solidFill>
            </a:endParaRPr>
          </a:p>
        </p:txBody>
      </p:sp>
      <p:sp>
        <p:nvSpPr>
          <p:cNvPr id="3" name="Content Placeholder 2"/>
          <p:cNvSpPr>
            <a:spLocks noGrp="1"/>
          </p:cNvSpPr>
          <p:nvPr>
            <p:ph idx="1"/>
          </p:nvPr>
        </p:nvSpPr>
        <p:spPr>
          <a:xfrm>
            <a:off x="2051720" y="1752600"/>
            <a:ext cx="6635080" cy="4373573"/>
          </a:xfrm>
        </p:spPr>
        <p:txBody>
          <a:bodyPr>
            <a:normAutofit/>
          </a:bodyPr>
          <a:lstStyle/>
          <a:p>
            <a:pPr algn="just"/>
            <a:endParaRPr lang="lv-LV" sz="1800" dirty="0" smtClean="0">
              <a:solidFill>
                <a:schemeClr val="tx1">
                  <a:lumMod val="75000"/>
                  <a:lumOff val="25000"/>
                </a:schemeClr>
              </a:solidFill>
            </a:endParaRPr>
          </a:p>
          <a:p>
            <a:pPr algn="just">
              <a:spcAft>
                <a:spcPts val="1200"/>
              </a:spcAft>
            </a:pPr>
            <a:r>
              <a:rPr lang="lv-LV" sz="1800" dirty="0" smtClean="0">
                <a:solidFill>
                  <a:schemeClr val="tx1">
                    <a:lumMod val="75000"/>
                    <a:lumOff val="25000"/>
                  </a:schemeClr>
                </a:solidFill>
              </a:rPr>
              <a:t>Tautas ataudze </a:t>
            </a:r>
          </a:p>
          <a:p>
            <a:pPr algn="just">
              <a:spcAft>
                <a:spcPts val="1200"/>
              </a:spcAft>
            </a:pPr>
            <a:r>
              <a:rPr lang="lv-LV" sz="1800" dirty="0">
                <a:solidFill>
                  <a:schemeClr val="tx1">
                    <a:lumMod val="75000"/>
                    <a:lumOff val="25000"/>
                  </a:schemeClr>
                </a:solidFill>
              </a:rPr>
              <a:t>Iespēju nevienlīdzības </a:t>
            </a:r>
            <a:r>
              <a:rPr lang="lv-LV" sz="1800" dirty="0" smtClean="0">
                <a:solidFill>
                  <a:schemeClr val="tx1">
                    <a:lumMod val="75000"/>
                    <a:lumOff val="25000"/>
                  </a:schemeClr>
                </a:solidFill>
              </a:rPr>
              <a:t>mazināšana</a:t>
            </a:r>
          </a:p>
          <a:p>
            <a:pPr algn="just">
              <a:spcAft>
                <a:spcPts val="1200"/>
              </a:spcAft>
            </a:pPr>
            <a:r>
              <a:rPr lang="lv-LV" sz="1800" dirty="0" smtClean="0">
                <a:solidFill>
                  <a:schemeClr val="tx1">
                    <a:lumMod val="75000"/>
                    <a:lumOff val="25000"/>
                  </a:schemeClr>
                </a:solidFill>
              </a:rPr>
              <a:t>Darba tirgus pieprasījumam atbilstoša izglītība</a:t>
            </a:r>
          </a:p>
          <a:p>
            <a:pPr algn="just">
              <a:spcAft>
                <a:spcPts val="1200"/>
              </a:spcAft>
            </a:pPr>
            <a:r>
              <a:rPr lang="lv-LV" sz="1800" dirty="0">
                <a:solidFill>
                  <a:schemeClr val="tx1">
                    <a:lumMod val="75000"/>
                    <a:lumOff val="25000"/>
                  </a:schemeClr>
                </a:solidFill>
              </a:rPr>
              <a:t>Radošums un </a:t>
            </a:r>
            <a:r>
              <a:rPr lang="lv-LV" sz="1800" dirty="0" smtClean="0">
                <a:solidFill>
                  <a:schemeClr val="tx1">
                    <a:lumMod val="75000"/>
                    <a:lumOff val="25000"/>
                  </a:schemeClr>
                </a:solidFill>
              </a:rPr>
              <a:t>uzņēmējspēja</a:t>
            </a:r>
          </a:p>
          <a:p>
            <a:pPr algn="just">
              <a:spcAft>
                <a:spcPts val="1200"/>
              </a:spcAft>
            </a:pPr>
            <a:r>
              <a:rPr lang="lv-LV" sz="1800" dirty="0" smtClean="0">
                <a:solidFill>
                  <a:schemeClr val="tx1">
                    <a:lumMod val="75000"/>
                    <a:lumOff val="25000"/>
                  </a:schemeClr>
                </a:solidFill>
              </a:rPr>
              <a:t>Pietiekami ienākumi un cienīgs darbs</a:t>
            </a:r>
          </a:p>
          <a:p>
            <a:pPr algn="just">
              <a:spcAft>
                <a:spcPts val="1200"/>
              </a:spcAft>
            </a:pPr>
            <a:r>
              <a:rPr lang="lv-LV" sz="1800" dirty="0" smtClean="0">
                <a:solidFill>
                  <a:schemeClr val="tx1">
                    <a:lumMod val="75000"/>
                    <a:lumOff val="25000"/>
                  </a:schemeClr>
                </a:solidFill>
              </a:rPr>
              <a:t>Darba un ģimenes dzīves savienošana</a:t>
            </a:r>
          </a:p>
          <a:p>
            <a:pPr marL="342900" indent="-342900">
              <a:buFontTx/>
              <a:buChar char="-"/>
            </a:pPr>
            <a:endParaRPr lang="lv-LV" sz="1800" dirty="0">
              <a:solidFill>
                <a:schemeClr val="tx1">
                  <a:lumMod val="75000"/>
                  <a:lumOff val="25000"/>
                </a:schemeClr>
              </a:solidFill>
            </a:endParaRP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p:txBody>
          <a:bodyPr/>
          <a:lstStyle/>
          <a:p>
            <a:pPr>
              <a:defRPr/>
            </a:pPr>
            <a:fld id="{CFF382AF-8723-4546-822D-A9DA4B085F14}" type="slidenum">
              <a:rPr lang="en-US" altLang="lv-LV" smtClean="0"/>
              <a:pPr>
                <a:defRPr/>
              </a:pPr>
              <a:t>2</a:t>
            </a:fld>
            <a:endParaRPr lang="en-US" altLang="lv-LV"/>
          </a:p>
        </p:txBody>
      </p:sp>
    </p:spTree>
    <p:extLst>
      <p:ext uri="{BB962C8B-B14F-4D97-AF65-F5344CB8AC3E}">
        <p14:creationId xmlns:p14="http://schemas.microsoft.com/office/powerpoint/2010/main" val="3368268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4587" y="620688"/>
            <a:ext cx="6096000" cy="1036642"/>
          </a:xfrm>
        </p:spPr>
        <p:txBody>
          <a:bodyPr>
            <a:normAutofit/>
          </a:bodyPr>
          <a:lstStyle/>
          <a:p>
            <a:r>
              <a:rPr lang="lv-LV" sz="2000" dirty="0" smtClean="0">
                <a:solidFill>
                  <a:schemeClr val="tx1">
                    <a:lumMod val="75000"/>
                    <a:lumOff val="25000"/>
                  </a:schemeClr>
                </a:solidFill>
              </a:rPr>
              <a:t>Valsts kapitālsabiedrību pārvaldība</a:t>
            </a:r>
            <a:endParaRPr lang="lv-LV" sz="2000" dirty="0">
              <a:solidFill>
                <a:schemeClr val="tx1">
                  <a:lumMod val="75000"/>
                  <a:lumOff val="25000"/>
                </a:schemeClr>
              </a:solidFill>
            </a:endParaRPr>
          </a:p>
        </p:txBody>
      </p:sp>
      <p:sp>
        <p:nvSpPr>
          <p:cNvPr id="5" name="Slide Number Placeholder 4"/>
          <p:cNvSpPr>
            <a:spLocks noGrp="1"/>
          </p:cNvSpPr>
          <p:nvPr>
            <p:ph type="sldNum" sz="quarter" idx="13"/>
          </p:nvPr>
        </p:nvSpPr>
        <p:spPr>
          <a:xfrm>
            <a:off x="8460432" y="6324600"/>
            <a:ext cx="378768" cy="304800"/>
          </a:xfrm>
        </p:spPr>
        <p:txBody>
          <a:bodyPr/>
          <a:lstStyle/>
          <a:p>
            <a:pPr>
              <a:defRPr/>
            </a:pPr>
            <a:fld id="{5748BCA9-0635-41E5-A443-28F413AF337E}" type="slidenum">
              <a:rPr lang="en-US" altLang="lv-LV" smtClean="0"/>
              <a:pPr>
                <a:defRPr/>
              </a:pPr>
              <a:t>20</a:t>
            </a:fld>
            <a:endParaRPr lang="en-US" altLang="lv-LV"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5351" y="3209245"/>
            <a:ext cx="2065081" cy="2872396"/>
          </a:xfrm>
          <a:prstGeom prst="rect">
            <a:avLst/>
          </a:prstGeom>
        </p:spPr>
      </p:pic>
      <p:sp>
        <p:nvSpPr>
          <p:cNvPr id="8" name="Content Placeholder 2"/>
          <p:cNvSpPr txBox="1">
            <a:spLocks/>
          </p:cNvSpPr>
          <p:nvPr/>
        </p:nvSpPr>
        <p:spPr bwMode="auto">
          <a:xfrm>
            <a:off x="2483768" y="1468244"/>
            <a:ext cx="5743575" cy="175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spcAft>
                <a:spcPts val="1800"/>
              </a:spcAft>
            </a:pPr>
            <a:r>
              <a:rPr lang="lv-LV" altLang="lv-LV" sz="1800" dirty="0" smtClean="0">
                <a:solidFill>
                  <a:schemeClr val="tx1">
                    <a:lumMod val="75000"/>
                    <a:lumOff val="25000"/>
                  </a:schemeClr>
                </a:solidFill>
              </a:rPr>
              <a:t>Ietekme uz Latvijas tautsaimniecību </a:t>
            </a:r>
          </a:p>
          <a:p>
            <a:pPr>
              <a:spcAft>
                <a:spcPts val="1800"/>
              </a:spcAft>
            </a:pPr>
            <a:r>
              <a:rPr lang="lv-LV" altLang="lv-LV" sz="1800" dirty="0" smtClean="0">
                <a:solidFill>
                  <a:schemeClr val="tx1">
                    <a:lumMod val="75000"/>
                    <a:lumOff val="25000"/>
                  </a:schemeClr>
                </a:solidFill>
              </a:rPr>
              <a:t>Valsts līdzdalība komercdarbībā</a:t>
            </a:r>
          </a:p>
          <a:p>
            <a:pPr>
              <a:spcAft>
                <a:spcPts val="1800"/>
              </a:spcAft>
            </a:pPr>
            <a:r>
              <a:rPr lang="lv-LV" altLang="lv-LV" sz="1800" dirty="0" smtClean="0">
                <a:solidFill>
                  <a:schemeClr val="tx1">
                    <a:lumMod val="75000"/>
                    <a:lumOff val="25000"/>
                  </a:schemeClr>
                </a:solidFill>
              </a:rPr>
              <a:t>Reformas ieguvumi un turpmākie soļi</a:t>
            </a:r>
          </a:p>
        </p:txBody>
      </p:sp>
      <p:sp>
        <p:nvSpPr>
          <p:cNvPr id="9" name="Rounded Rectangle 8"/>
          <p:cNvSpPr/>
          <p:nvPr/>
        </p:nvSpPr>
        <p:spPr bwMode="auto">
          <a:xfrm>
            <a:off x="2483768" y="3391930"/>
            <a:ext cx="2774950" cy="708025"/>
          </a:xfrm>
          <a:prstGeom prst="roundRect">
            <a:avLst/>
          </a:prstGeom>
          <a:ln>
            <a:solidFill>
              <a:schemeClr val="tx2">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defTabSz="703660">
              <a:defRPr/>
            </a:pPr>
            <a:r>
              <a:rPr lang="lv-LV" sz="1200" b="1" dirty="0">
                <a:solidFill>
                  <a:schemeClr val="tx1">
                    <a:lumMod val="85000"/>
                    <a:lumOff val="15000"/>
                  </a:schemeClr>
                </a:solidFill>
                <a:latin typeface="Verdana" pitchFamily="34" charset="0"/>
                <a:cs typeface="Arial" charset="0"/>
              </a:rPr>
              <a:t>Kopējie aktīvi </a:t>
            </a:r>
          </a:p>
          <a:p>
            <a:pPr algn="ctr" defTabSz="703660">
              <a:defRPr/>
            </a:pPr>
            <a:r>
              <a:rPr lang="lv-LV" sz="1200" b="1" dirty="0">
                <a:solidFill>
                  <a:schemeClr val="tx1">
                    <a:lumMod val="85000"/>
                    <a:lumOff val="15000"/>
                  </a:schemeClr>
                </a:solidFill>
                <a:latin typeface="Verdana" pitchFamily="34" charset="0"/>
                <a:cs typeface="Arial" charset="0"/>
              </a:rPr>
              <a:t>11,084 mljrd. EUR</a:t>
            </a:r>
          </a:p>
        </p:txBody>
      </p:sp>
      <p:sp>
        <p:nvSpPr>
          <p:cNvPr id="10" name="Rounded Rectangle 9"/>
          <p:cNvSpPr/>
          <p:nvPr/>
        </p:nvSpPr>
        <p:spPr bwMode="auto">
          <a:xfrm>
            <a:off x="2483768" y="4185680"/>
            <a:ext cx="2774950" cy="685800"/>
          </a:xfrm>
          <a:prstGeom prst="roundRect">
            <a:avLst/>
          </a:prstGeom>
          <a:ln>
            <a:solidFill>
              <a:schemeClr val="tx2">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defTabSz="703660">
              <a:defRPr/>
            </a:pPr>
            <a:r>
              <a:rPr lang="lv-LV" sz="1200" b="1" dirty="0">
                <a:solidFill>
                  <a:schemeClr val="tx1">
                    <a:lumMod val="85000"/>
                    <a:lumOff val="15000"/>
                  </a:schemeClr>
                </a:solidFill>
                <a:latin typeface="Verdana" pitchFamily="34" charset="0"/>
                <a:cs typeface="Arial" charset="0"/>
              </a:rPr>
              <a:t>Apgrozījums </a:t>
            </a:r>
          </a:p>
          <a:p>
            <a:pPr algn="ctr" defTabSz="703660">
              <a:defRPr/>
            </a:pPr>
            <a:r>
              <a:rPr lang="lv-LV" sz="1200" b="1" dirty="0">
                <a:solidFill>
                  <a:schemeClr val="tx1">
                    <a:lumMod val="85000"/>
                    <a:lumOff val="15000"/>
                  </a:schemeClr>
                </a:solidFill>
                <a:latin typeface="Verdana" pitchFamily="34" charset="0"/>
                <a:cs typeface="Arial" charset="0"/>
              </a:rPr>
              <a:t>3,563 mljrd. EUR </a:t>
            </a:r>
          </a:p>
        </p:txBody>
      </p:sp>
      <p:sp>
        <p:nvSpPr>
          <p:cNvPr id="11" name="Rounded Rectangle 10"/>
          <p:cNvSpPr/>
          <p:nvPr/>
        </p:nvSpPr>
        <p:spPr bwMode="auto">
          <a:xfrm>
            <a:off x="2483768" y="4982605"/>
            <a:ext cx="2774950" cy="698500"/>
          </a:xfrm>
          <a:prstGeom prst="roundRect">
            <a:avLst/>
          </a:prstGeom>
          <a:ln>
            <a:solidFill>
              <a:schemeClr val="tx2">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defTabSz="703660">
              <a:defRPr/>
            </a:pPr>
            <a:endParaRPr lang="lv-LV" sz="1200" b="1" dirty="0">
              <a:solidFill>
                <a:schemeClr val="tx1">
                  <a:lumMod val="85000"/>
                  <a:lumOff val="15000"/>
                </a:schemeClr>
              </a:solidFill>
              <a:latin typeface="Verdana" pitchFamily="34" charset="0"/>
              <a:cs typeface="Arial" charset="0"/>
            </a:endParaRPr>
          </a:p>
          <a:p>
            <a:pPr algn="ctr" defTabSz="703660">
              <a:defRPr/>
            </a:pPr>
            <a:r>
              <a:rPr lang="lv-LV" sz="1200" b="1" dirty="0">
                <a:solidFill>
                  <a:schemeClr val="tx1">
                    <a:lumMod val="85000"/>
                    <a:lumOff val="15000"/>
                  </a:schemeClr>
                </a:solidFill>
                <a:latin typeface="Verdana" pitchFamily="34" charset="0"/>
                <a:cs typeface="Arial" charset="0"/>
              </a:rPr>
              <a:t>Nodarbināto skaits </a:t>
            </a:r>
          </a:p>
          <a:p>
            <a:pPr algn="ctr" defTabSz="703660">
              <a:defRPr/>
            </a:pPr>
            <a:r>
              <a:rPr lang="lv-LV" sz="1200" b="1" dirty="0">
                <a:solidFill>
                  <a:schemeClr val="tx1">
                    <a:lumMod val="85000"/>
                    <a:lumOff val="15000"/>
                  </a:schemeClr>
                </a:solidFill>
                <a:latin typeface="Verdana" pitchFamily="34" charset="0"/>
                <a:cs typeface="Arial" charset="0"/>
              </a:rPr>
              <a:t>53 763</a:t>
            </a:r>
          </a:p>
          <a:p>
            <a:pPr algn="ctr" defTabSz="703660">
              <a:defRPr/>
            </a:pPr>
            <a:endParaRPr lang="lv-LV" sz="1200" b="1" dirty="0">
              <a:solidFill>
                <a:schemeClr val="tx1">
                  <a:lumMod val="85000"/>
                  <a:lumOff val="15000"/>
                </a:schemeClr>
              </a:solidFill>
              <a:latin typeface="Verdana" pitchFamily="34" charset="0"/>
              <a:cs typeface="Arial" charset="0"/>
            </a:endParaRPr>
          </a:p>
        </p:txBody>
      </p:sp>
      <p:sp>
        <p:nvSpPr>
          <p:cNvPr id="12" name="Text Placeholder 4"/>
          <p:cNvSpPr>
            <a:spLocks noGrp="1"/>
          </p:cNvSpPr>
          <p:nvPr>
            <p:ph type="body" sz="quarter" idx="12"/>
          </p:nvPr>
        </p:nvSpPr>
        <p:spPr>
          <a:xfrm>
            <a:off x="2555776" y="5853041"/>
            <a:ext cx="1409700" cy="228600"/>
          </a:xfrm>
        </p:spPr>
        <p:txBody>
          <a:bodyPr>
            <a:normAutofit fontScale="92500" lnSpcReduction="10000"/>
          </a:bodyPr>
          <a:lstStyle/>
          <a:p>
            <a:pPr>
              <a:buFont typeface="Arial" charset="0"/>
              <a:buNone/>
              <a:defRPr/>
            </a:pPr>
            <a:r>
              <a:rPr lang="lv-LV" altLang="lv-LV" dirty="0" smtClean="0">
                <a:solidFill>
                  <a:schemeClr val="tx1">
                    <a:lumMod val="85000"/>
                    <a:lumOff val="15000"/>
                  </a:schemeClr>
                </a:solidFill>
              </a:rPr>
              <a:t>Dati par 2014.gadu</a:t>
            </a:r>
          </a:p>
          <a:p>
            <a:pPr>
              <a:buFont typeface="Arial" charset="0"/>
              <a:buNone/>
              <a:defRPr/>
            </a:pPr>
            <a:endParaRPr lang="lv-LV" altLang="lv-LV" dirty="0" smtClean="0">
              <a:solidFill>
                <a:schemeClr val="tx1">
                  <a:lumMod val="85000"/>
                  <a:lumOff val="15000"/>
                </a:schemeClr>
              </a:solidFill>
            </a:endParaRPr>
          </a:p>
        </p:txBody>
      </p:sp>
    </p:spTree>
    <p:extLst>
      <p:ext uri="{BB962C8B-B14F-4D97-AF65-F5344CB8AC3E}">
        <p14:creationId xmlns:p14="http://schemas.microsoft.com/office/powerpoint/2010/main" val="623535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19A3FEB-2E96-41D6-90DD-C884C7589CCD}" type="slidenum">
              <a:rPr lang="en-US" altLang="lv-LV" smtClean="0"/>
              <a:pPr/>
              <a:t>3</a:t>
            </a:fld>
            <a:endParaRPr lang="en-US" altLang="lv-LV" smtClean="0"/>
          </a:p>
        </p:txBody>
      </p:sp>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518" y="1728787"/>
            <a:ext cx="5053013" cy="459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8" name="Title 1"/>
          <p:cNvSpPr txBox="1">
            <a:spLocks/>
          </p:cNvSpPr>
          <p:nvPr/>
        </p:nvSpPr>
        <p:spPr bwMode="auto">
          <a:xfrm>
            <a:off x="2051720" y="381000"/>
            <a:ext cx="593023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300">
                <a:solidFill>
                  <a:schemeClr val="tx1"/>
                </a:solidFill>
                <a:latin typeface="Times New Roman" pitchFamily="18" charset="0"/>
              </a:defRPr>
            </a:lvl1pPr>
            <a:lvl2pPr marL="762000" indent="-292100">
              <a:spcBef>
                <a:spcPct val="20000"/>
              </a:spcBef>
              <a:buFont typeface="Arial" charset="0"/>
              <a:buChar char="–"/>
              <a:defRPr sz="2900">
                <a:solidFill>
                  <a:schemeClr val="tx1"/>
                </a:solidFill>
                <a:latin typeface="Times New Roman" pitchFamily="18" charset="0"/>
              </a:defRPr>
            </a:lvl2pPr>
            <a:lvl3pPr marL="1173163" indent="-233363">
              <a:spcBef>
                <a:spcPct val="20000"/>
              </a:spcBef>
              <a:buFont typeface="Arial" charset="0"/>
              <a:buChar char="•"/>
              <a:defRPr sz="2500">
                <a:solidFill>
                  <a:schemeClr val="tx1"/>
                </a:solidFill>
                <a:latin typeface="Times New Roman" pitchFamily="18" charset="0"/>
              </a:defRPr>
            </a:lvl3pPr>
            <a:lvl4pPr marL="1643063" indent="-233363">
              <a:spcBef>
                <a:spcPct val="20000"/>
              </a:spcBef>
              <a:buFont typeface="Arial" charset="0"/>
              <a:buChar char="–"/>
              <a:defRPr sz="1900">
                <a:solidFill>
                  <a:schemeClr val="tx1"/>
                </a:solidFill>
                <a:latin typeface="Times New Roman" pitchFamily="18" charset="0"/>
              </a:defRPr>
            </a:lvl4pPr>
            <a:lvl5pPr marL="2112963" indent="-233363">
              <a:spcBef>
                <a:spcPct val="20000"/>
              </a:spcBef>
              <a:buFont typeface="Arial" charset="0"/>
              <a:buChar char="»"/>
              <a:defRPr sz="1900">
                <a:solidFill>
                  <a:schemeClr val="tx1"/>
                </a:solidFill>
                <a:latin typeface="Times New Roman" pitchFamily="18" charset="0"/>
              </a:defRPr>
            </a:lvl5pPr>
            <a:lvl6pPr marL="25701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6pPr>
            <a:lvl7pPr marL="30273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7pPr>
            <a:lvl8pPr marL="34845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8pPr>
            <a:lvl9pPr marL="39417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9pPr>
          </a:lstStyle>
          <a:p>
            <a:pPr defTabSz="938213" eaLnBrk="0" fontAlgn="base" hangingPunct="0">
              <a:spcBef>
                <a:spcPct val="0"/>
              </a:spcBef>
              <a:spcAft>
                <a:spcPct val="0"/>
              </a:spcAft>
              <a:buFontTx/>
              <a:buNone/>
            </a:pPr>
            <a:r>
              <a:rPr lang="lv-LV" altLang="lv-LV" sz="2000" b="1" dirty="0">
                <a:solidFill>
                  <a:srgbClr val="404040"/>
                </a:solidFill>
                <a:latin typeface="Verdana" pitchFamily="34" charset="0"/>
                <a:ea typeface="Verdana" pitchFamily="34" charset="0"/>
                <a:cs typeface="Verdana" pitchFamily="34" charset="0"/>
              </a:rPr>
              <a:t>Progress attīstības plānošanas mērķu sasniegšanā</a:t>
            </a:r>
          </a:p>
        </p:txBody>
      </p:sp>
      <p:sp>
        <p:nvSpPr>
          <p:cNvPr id="2" name="Oval 1"/>
          <p:cNvSpPr/>
          <p:nvPr/>
        </p:nvSpPr>
        <p:spPr>
          <a:xfrm>
            <a:off x="6372200" y="1988840"/>
            <a:ext cx="2592288" cy="259228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No tiem &gt;40 cilvēkresursu attīstības rādītāji</a:t>
            </a:r>
          </a:p>
          <a:p>
            <a:pPr algn="ctr"/>
            <a:endParaRPr lang="lv-LV" sz="1400" b="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ctr"/>
            <a:r>
              <a:rPr lang="lv-LV" sz="1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&gt;1</a:t>
            </a:r>
            <a:r>
              <a:rPr lang="lv-LV" sz="1400" b="1" dirty="0">
                <a:solidFill>
                  <a:srgbClr val="FFFF00"/>
                </a:solidFill>
                <a:latin typeface="Verdana" panose="020B0604030504040204" pitchFamily="34" charset="0"/>
                <a:ea typeface="Verdana" panose="020B0604030504040204" pitchFamily="34" charset="0"/>
                <a:cs typeface="Verdana" panose="020B0604030504040204" pitchFamily="34" charset="0"/>
              </a:rPr>
              <a:t>5</a:t>
            </a:r>
            <a:r>
              <a:rPr lang="lv-LV" sz="1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ietekmējošie rādītāji</a:t>
            </a:r>
          </a:p>
        </p:txBody>
      </p:sp>
      <p:sp>
        <p:nvSpPr>
          <p:cNvPr id="3" name="TextBox 2"/>
          <p:cNvSpPr txBox="1"/>
          <p:nvPr/>
        </p:nvSpPr>
        <p:spPr>
          <a:xfrm>
            <a:off x="6405314" y="6070684"/>
            <a:ext cx="2180405" cy="253916"/>
          </a:xfrm>
          <a:prstGeom prst="rect">
            <a:avLst/>
          </a:prstGeom>
          <a:noFill/>
        </p:spPr>
        <p:txBody>
          <a:bodyPr wrap="none" rtlCol="0">
            <a:spAutoFit/>
          </a:bodyPr>
          <a:lstStyle/>
          <a:p>
            <a:r>
              <a:rPr lang="lv-LV" sz="105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Dati uz 2015. gada 1. oktobri</a:t>
            </a:r>
            <a:endParaRPr lang="lv-LV" sz="105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17812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5"/>
          <p:cNvSpPr>
            <a:spLocks noGrp="1"/>
          </p:cNvSpPr>
          <p:nvPr>
            <p:ph type="sldNum" sz="quarter" idx="13"/>
          </p:nvPr>
        </p:nvSpPr>
        <p:spPr/>
        <p:txBody>
          <a:bodyPr/>
          <a:lstStyle/>
          <a:p>
            <a:pPr>
              <a:defRPr/>
            </a:pPr>
            <a:fld id="{CFF382AF-8723-4546-822D-A9DA4B085F14}" type="slidenum">
              <a:rPr lang="en-US" altLang="lv-LV" smtClean="0"/>
              <a:pPr>
                <a:defRPr/>
              </a:pPr>
              <a:t>4</a:t>
            </a:fld>
            <a:endParaRPr lang="en-US" altLang="lv-LV"/>
          </a:p>
        </p:txBody>
      </p:sp>
      <p:sp>
        <p:nvSpPr>
          <p:cNvPr id="11" name="Title 1"/>
          <p:cNvSpPr txBox="1">
            <a:spLocks/>
          </p:cNvSpPr>
          <p:nvPr/>
        </p:nvSpPr>
        <p:spPr bwMode="auto">
          <a:xfrm>
            <a:off x="1858712" y="188640"/>
            <a:ext cx="72852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Tx/>
              <a:buNone/>
            </a:pPr>
            <a:r>
              <a:rPr lang="lv-LV" altLang="lv-LV"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Pozitīvas tendences </a:t>
            </a:r>
          </a:p>
          <a:p>
            <a:pPr>
              <a:spcBef>
                <a:spcPct val="0"/>
              </a:spcBef>
              <a:buFontTx/>
              <a:buNone/>
            </a:pPr>
            <a:r>
              <a:rPr lang="lv-LV" altLang="lv-LV"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TAUTAS </a:t>
            </a:r>
            <a:r>
              <a:rPr lang="lv-LV" altLang="lv-LV" sz="2000" b="1" dirty="0">
                <a:solidFill>
                  <a:srgbClr val="404040"/>
                </a:solidFill>
                <a:latin typeface="Verdana" panose="020B0604030504040204" pitchFamily="34" charset="0"/>
                <a:ea typeface="Verdana" panose="020B0604030504040204" pitchFamily="34" charset="0"/>
                <a:cs typeface="Verdana" panose="020B0604030504040204" pitchFamily="34" charset="0"/>
              </a:rPr>
              <a:t>ATAUDZES mērķu sasniegšanā</a:t>
            </a:r>
          </a:p>
        </p:txBody>
      </p:sp>
      <p:sp>
        <p:nvSpPr>
          <p:cNvPr id="15" name="Rectangle 1"/>
          <p:cNvSpPr>
            <a:spLocks noChangeArrowheads="1"/>
          </p:cNvSpPr>
          <p:nvPr/>
        </p:nvSpPr>
        <p:spPr bwMode="auto">
          <a:xfrm>
            <a:off x="1177838" y="1484784"/>
            <a:ext cx="4501066" cy="1169551"/>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a:r>
              <a:rPr lang="lv-LV" altLang="lv-LV" sz="1400" dirty="0" smtClean="0">
                <a:solidFill>
                  <a:srgbClr val="404040"/>
                </a:solidFill>
                <a:latin typeface="Verdana" panose="020B0604030504040204" pitchFamily="34" charset="0"/>
              </a:rPr>
              <a:t>ekonomiskā augšupeja </a:t>
            </a:r>
          </a:p>
          <a:p>
            <a:pPr algn="ctr"/>
            <a:r>
              <a:rPr lang="lv-LV" altLang="lv-LV" sz="1400" dirty="0" smtClean="0">
                <a:solidFill>
                  <a:srgbClr val="404040"/>
                </a:solidFill>
                <a:latin typeface="Verdana" panose="020B0604030504040204" pitchFamily="34" charset="0"/>
              </a:rPr>
              <a:t>+ </a:t>
            </a:r>
          </a:p>
          <a:p>
            <a:pPr algn="ctr"/>
            <a:r>
              <a:rPr lang="lv-LV" altLang="lv-LV" sz="1400" dirty="0" smtClean="0">
                <a:solidFill>
                  <a:srgbClr val="404040"/>
                </a:solidFill>
                <a:latin typeface="Verdana" panose="020B0604030504040204" pitchFamily="34" charset="0"/>
              </a:rPr>
              <a:t>īstenotās iniciatīvas demogrāfijas jomā </a:t>
            </a:r>
          </a:p>
          <a:p>
            <a:pPr algn="ctr"/>
            <a:r>
              <a:rPr lang="lv-LV" altLang="lv-LV" sz="1400" dirty="0" smtClean="0">
                <a:solidFill>
                  <a:srgbClr val="404040"/>
                </a:solidFill>
                <a:latin typeface="Verdana" panose="020B0604030504040204" pitchFamily="34" charset="0"/>
              </a:rPr>
              <a:t>+ </a:t>
            </a:r>
          </a:p>
          <a:p>
            <a:pPr algn="ctr"/>
            <a:r>
              <a:rPr lang="lv-LV" altLang="lv-LV" sz="1400" dirty="0" smtClean="0">
                <a:solidFill>
                  <a:srgbClr val="404040"/>
                </a:solidFill>
                <a:latin typeface="Verdana" panose="020B0604030504040204" pitchFamily="34" charset="0"/>
              </a:rPr>
              <a:t>augsti sieviešu fertilajā vecumā skaita rādītāji</a:t>
            </a:r>
            <a:endParaRPr lang="lv-LV" altLang="lv-LV" sz="1400" dirty="0">
              <a:solidFill>
                <a:srgbClr val="404040"/>
              </a:solidFill>
              <a:latin typeface="Verdana" panose="020B0604030504040204" pitchFamily="34" charset="0"/>
            </a:endParaRPr>
          </a:p>
        </p:txBody>
      </p:sp>
      <p:sp>
        <p:nvSpPr>
          <p:cNvPr id="16" name="Ellipse 28"/>
          <p:cNvSpPr/>
          <p:nvPr/>
        </p:nvSpPr>
        <p:spPr bwMode="gray">
          <a:xfrm rot="13431780">
            <a:off x="877199" y="1656936"/>
            <a:ext cx="431800" cy="431800"/>
          </a:xfrm>
          <a:prstGeom prst="ellipse">
            <a:avLst/>
          </a:prstGeom>
          <a:solidFill>
            <a:srgbClr val="92D05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Bef>
                <a:spcPts val="300"/>
              </a:spcBef>
              <a:defRPr/>
            </a:pPr>
            <a:r>
              <a:rPr lang="en-US" sz="2000" dirty="0">
                <a:solidFill>
                  <a:schemeClr val="bg1"/>
                </a:solidFill>
                <a:latin typeface="Arial" pitchFamily="34" charset="0"/>
                <a:cs typeface="Arial" pitchFamily="34" charset="0"/>
                <a:sym typeface="Wingdings 3"/>
              </a:rPr>
              <a:t></a:t>
            </a:r>
            <a:endParaRPr lang="en-US" sz="2000" dirty="0">
              <a:solidFill>
                <a:schemeClr val="bg1"/>
              </a:solidFill>
              <a:latin typeface="Arial" pitchFamily="34" charset="0"/>
              <a:cs typeface="Arial" pitchFamily="34" charset="0"/>
            </a:endParaRPr>
          </a:p>
        </p:txBody>
      </p:sp>
      <p:sp>
        <p:nvSpPr>
          <p:cNvPr id="18" name="Isosceles Triangle 13"/>
          <p:cNvSpPr/>
          <p:nvPr/>
        </p:nvSpPr>
        <p:spPr>
          <a:xfrm rot="5400000">
            <a:off x="5657234" y="2011606"/>
            <a:ext cx="490538" cy="10823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9" name="Rectangle 1"/>
          <p:cNvSpPr>
            <a:spLocks noChangeArrowheads="1"/>
          </p:cNvSpPr>
          <p:nvPr/>
        </p:nvSpPr>
        <p:spPr bwMode="auto">
          <a:xfrm>
            <a:off x="5991647" y="1788708"/>
            <a:ext cx="2128837" cy="522287"/>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a:spAutoFit/>
          </a:bodyPr>
          <a:lstStyle/>
          <a:p>
            <a:pPr algn="ctr"/>
            <a:r>
              <a:rPr lang="lv-LV" altLang="lv-LV" sz="1400" dirty="0">
                <a:solidFill>
                  <a:srgbClr val="404040"/>
                </a:solidFill>
                <a:latin typeface="Verdana" panose="020B0604030504040204" pitchFamily="34" charset="0"/>
              </a:rPr>
              <a:t>Jaundzimušo skaita pieaugums</a:t>
            </a:r>
          </a:p>
        </p:txBody>
      </p:sp>
      <p:graphicFrame>
        <p:nvGraphicFramePr>
          <p:cNvPr id="13" name="Chart 1"/>
          <p:cNvGraphicFramePr>
            <a:graphicFrameLocks/>
          </p:cNvGraphicFramePr>
          <p:nvPr>
            <p:extLst>
              <p:ext uri="{D42A27DB-BD31-4B8C-83A1-F6EECF244321}">
                <p14:modId xmlns:p14="http://schemas.microsoft.com/office/powerpoint/2010/main" val="1850581012"/>
              </p:ext>
            </p:extLst>
          </p:nvPr>
        </p:nvGraphicFramePr>
        <p:xfrm>
          <a:off x="1093099" y="2830824"/>
          <a:ext cx="6280020" cy="3982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98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5"/>
          <p:cNvSpPr>
            <a:spLocks noGrp="1"/>
          </p:cNvSpPr>
          <p:nvPr>
            <p:ph type="sldNum" sz="quarter" idx="13"/>
          </p:nvPr>
        </p:nvSpPr>
        <p:spPr/>
        <p:txBody>
          <a:bodyPr/>
          <a:lstStyle/>
          <a:p>
            <a:pPr>
              <a:defRPr/>
            </a:pPr>
            <a:fld id="{CFF382AF-8723-4546-822D-A9DA4B085F14}" type="slidenum">
              <a:rPr lang="en-US" altLang="lv-LV" smtClean="0"/>
              <a:pPr>
                <a:defRPr/>
              </a:pPr>
              <a:t>5</a:t>
            </a:fld>
            <a:endParaRPr lang="en-US" altLang="lv-LV"/>
          </a:p>
        </p:txBody>
      </p:sp>
      <p:sp>
        <p:nvSpPr>
          <p:cNvPr id="11" name="Title 1"/>
          <p:cNvSpPr txBox="1">
            <a:spLocks/>
          </p:cNvSpPr>
          <p:nvPr/>
        </p:nvSpPr>
        <p:spPr bwMode="auto">
          <a:xfrm>
            <a:off x="1858712" y="188640"/>
            <a:ext cx="72852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Tx/>
              <a:buNone/>
            </a:pPr>
            <a:r>
              <a:rPr lang="lv-LV" altLang="lv-LV"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Pozitīvas tendences </a:t>
            </a:r>
          </a:p>
          <a:p>
            <a:pPr>
              <a:spcBef>
                <a:spcPct val="0"/>
              </a:spcBef>
              <a:buFontTx/>
              <a:buNone/>
            </a:pPr>
            <a:r>
              <a:rPr lang="lv-LV" altLang="lv-LV"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TAUTAS </a:t>
            </a:r>
            <a:r>
              <a:rPr lang="lv-LV" altLang="lv-LV" sz="2000" b="1" dirty="0">
                <a:solidFill>
                  <a:srgbClr val="404040"/>
                </a:solidFill>
                <a:latin typeface="Verdana" panose="020B0604030504040204" pitchFamily="34" charset="0"/>
                <a:ea typeface="Verdana" panose="020B0604030504040204" pitchFamily="34" charset="0"/>
                <a:cs typeface="Verdana" panose="020B0604030504040204" pitchFamily="34" charset="0"/>
              </a:rPr>
              <a:t>ATAUDZES mērķu sasniegšanā</a:t>
            </a:r>
          </a:p>
        </p:txBody>
      </p:sp>
      <p:graphicFrame>
        <p:nvGraphicFramePr>
          <p:cNvPr id="22" name="Chart 1"/>
          <p:cNvGraphicFramePr>
            <a:graphicFrameLocks/>
          </p:cNvGraphicFramePr>
          <p:nvPr>
            <p:extLst/>
          </p:nvPr>
        </p:nvGraphicFramePr>
        <p:xfrm>
          <a:off x="177618" y="2501720"/>
          <a:ext cx="5206039" cy="3807600"/>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2"/>
          <p:cNvPicPr>
            <a:picLocks noChangeAspect="1" noChangeArrowheads="1"/>
          </p:cNvPicPr>
          <p:nvPr/>
        </p:nvPicPr>
        <p:blipFill>
          <a:blip r:embed="rId4"/>
          <a:srcRect/>
          <a:stretch>
            <a:fillRect/>
          </a:stretch>
        </p:blipFill>
        <p:spPr bwMode="auto">
          <a:xfrm>
            <a:off x="5759450" y="2309708"/>
            <a:ext cx="2774950" cy="397510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6" name="Rectangle 2"/>
          <p:cNvSpPr/>
          <p:nvPr/>
        </p:nvSpPr>
        <p:spPr>
          <a:xfrm>
            <a:off x="5422900" y="2597046"/>
            <a:ext cx="3362325" cy="311150"/>
          </a:xfrm>
          <a:prstGeom prst="rect">
            <a:avLst/>
          </a:prstGeom>
          <a:solidFill>
            <a:schemeClr val="bg1">
              <a:lumMod val="75000"/>
              <a:alpha val="17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8" name="Rectangle 1"/>
          <p:cNvSpPr>
            <a:spLocks noChangeArrowheads="1"/>
          </p:cNvSpPr>
          <p:nvPr/>
        </p:nvSpPr>
        <p:spPr bwMode="auto">
          <a:xfrm>
            <a:off x="899592" y="1635678"/>
            <a:ext cx="7297328" cy="523220"/>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a:r>
              <a:rPr lang="lv-LV" altLang="lv-LV" sz="1400" dirty="0">
                <a:solidFill>
                  <a:srgbClr val="404040"/>
                </a:solidFill>
                <a:latin typeface="Verdana" panose="020B0604030504040204" pitchFamily="34" charset="0"/>
              </a:rPr>
              <a:t>P</a:t>
            </a:r>
            <a:r>
              <a:rPr lang="lv-LV" altLang="lv-LV" sz="1400" dirty="0" smtClean="0">
                <a:solidFill>
                  <a:srgbClr val="404040"/>
                </a:solidFill>
                <a:latin typeface="Verdana" panose="020B0604030504040204" pitchFamily="34" charset="0"/>
              </a:rPr>
              <a:t>ieaug </a:t>
            </a:r>
            <a:r>
              <a:rPr lang="lv-LV" altLang="lv-LV" sz="1400" dirty="0">
                <a:solidFill>
                  <a:srgbClr val="404040"/>
                </a:solidFill>
                <a:latin typeface="Verdana" panose="020B0604030504040204" pitchFamily="34" charset="0"/>
              </a:rPr>
              <a:t>summārā dzimstības koeficienta rādītāji - šī rādītāja pieauguma tendenču kontekstā LV līdere Eiropā (2015. gadā – 1,71 </a:t>
            </a:r>
            <a:r>
              <a:rPr lang="lv-LV" altLang="lv-LV" sz="1400" dirty="0" smtClean="0">
                <a:solidFill>
                  <a:srgbClr val="404040"/>
                </a:solidFill>
                <a:latin typeface="Verdana" panose="020B0604030504040204" pitchFamily="34" charset="0"/>
              </a:rPr>
              <a:t>)</a:t>
            </a:r>
            <a:endParaRPr lang="lv-LV" altLang="lv-LV" sz="1400" dirty="0">
              <a:solidFill>
                <a:srgbClr val="404040"/>
              </a:solidFill>
              <a:latin typeface="Verdana" panose="020B0604030504040204" pitchFamily="34" charset="0"/>
            </a:endParaRPr>
          </a:p>
        </p:txBody>
      </p:sp>
      <p:sp>
        <p:nvSpPr>
          <p:cNvPr id="19" name="Ellipse 28"/>
          <p:cNvSpPr/>
          <p:nvPr/>
        </p:nvSpPr>
        <p:spPr bwMode="gray">
          <a:xfrm rot="13431780">
            <a:off x="556913" y="1567733"/>
            <a:ext cx="431800" cy="431800"/>
          </a:xfrm>
          <a:prstGeom prst="ellipse">
            <a:avLst/>
          </a:prstGeom>
          <a:solidFill>
            <a:srgbClr val="92D05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Bef>
                <a:spcPts val="300"/>
              </a:spcBef>
              <a:defRPr/>
            </a:pPr>
            <a:r>
              <a:rPr lang="en-US" sz="2000" dirty="0">
                <a:solidFill>
                  <a:schemeClr val="bg1"/>
                </a:solidFill>
                <a:latin typeface="Arial" pitchFamily="34" charset="0"/>
                <a:cs typeface="Arial" pitchFamily="34" charset="0"/>
                <a:sym typeface="Wingdings 3"/>
              </a:rPr>
              <a:t></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43561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5"/>
          <p:cNvSpPr>
            <a:spLocks noGrp="1"/>
          </p:cNvSpPr>
          <p:nvPr>
            <p:ph type="sldNum" sz="quarter" idx="13"/>
          </p:nvPr>
        </p:nvSpPr>
        <p:spPr/>
        <p:txBody>
          <a:bodyPr/>
          <a:lstStyle/>
          <a:p>
            <a:pPr>
              <a:defRPr/>
            </a:pPr>
            <a:fld id="{CFF382AF-8723-4546-822D-A9DA4B085F14}" type="slidenum">
              <a:rPr lang="en-US" altLang="lv-LV" smtClean="0"/>
              <a:pPr>
                <a:defRPr/>
              </a:pPr>
              <a:t>6</a:t>
            </a:fld>
            <a:endParaRPr lang="en-US" altLang="lv-LV"/>
          </a:p>
        </p:txBody>
      </p:sp>
      <p:graphicFrame>
        <p:nvGraphicFramePr>
          <p:cNvPr id="10" name="Chart 1"/>
          <p:cNvGraphicFramePr>
            <a:graphicFrameLocks/>
          </p:cNvGraphicFramePr>
          <p:nvPr>
            <p:extLst/>
          </p:nvPr>
        </p:nvGraphicFramePr>
        <p:xfrm>
          <a:off x="5076057" y="2492896"/>
          <a:ext cx="3888432"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1858712" y="188640"/>
            <a:ext cx="72852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Tx/>
              <a:buNone/>
            </a:pPr>
            <a:r>
              <a:rPr lang="lv-LV" altLang="lv-LV"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Negatīvas tendences </a:t>
            </a:r>
          </a:p>
          <a:p>
            <a:pPr>
              <a:spcBef>
                <a:spcPct val="0"/>
              </a:spcBef>
              <a:buFontTx/>
              <a:buNone/>
            </a:pPr>
            <a:r>
              <a:rPr lang="lv-LV" altLang="lv-LV"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TAUTAS </a:t>
            </a:r>
            <a:r>
              <a:rPr lang="lv-LV" altLang="lv-LV" sz="2000" b="1" dirty="0">
                <a:solidFill>
                  <a:srgbClr val="404040"/>
                </a:solidFill>
                <a:latin typeface="Verdana" panose="020B0604030504040204" pitchFamily="34" charset="0"/>
                <a:ea typeface="Verdana" panose="020B0604030504040204" pitchFamily="34" charset="0"/>
                <a:cs typeface="Verdana" panose="020B0604030504040204" pitchFamily="34" charset="0"/>
              </a:rPr>
              <a:t>ATAUDZES mērķu sasniegšanā</a:t>
            </a:r>
          </a:p>
        </p:txBody>
      </p:sp>
      <p:graphicFrame>
        <p:nvGraphicFramePr>
          <p:cNvPr id="14" name="Chart 1"/>
          <p:cNvGraphicFramePr>
            <a:graphicFrameLocks/>
          </p:cNvGraphicFramePr>
          <p:nvPr>
            <p:extLst/>
          </p:nvPr>
        </p:nvGraphicFramePr>
        <p:xfrm>
          <a:off x="323528" y="2492896"/>
          <a:ext cx="4680520" cy="3456384"/>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
          <p:cNvSpPr>
            <a:spLocks noChangeArrowheads="1"/>
          </p:cNvSpPr>
          <p:nvPr/>
        </p:nvSpPr>
        <p:spPr bwMode="auto">
          <a:xfrm>
            <a:off x="1007038" y="1750616"/>
            <a:ext cx="2293516" cy="523220"/>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a:r>
              <a:rPr lang="lv-LV" altLang="lv-LV" sz="1400" dirty="0" smtClean="0">
                <a:solidFill>
                  <a:srgbClr val="404040"/>
                </a:solidFill>
                <a:latin typeface="Verdana" panose="020B0604030504040204" pitchFamily="34" charset="0"/>
              </a:rPr>
              <a:t>Negatīvs dabiskais </a:t>
            </a:r>
            <a:r>
              <a:rPr lang="lv-LV" altLang="lv-LV" sz="1400" dirty="0">
                <a:solidFill>
                  <a:srgbClr val="404040"/>
                </a:solidFill>
                <a:latin typeface="Verdana" panose="020B0604030504040204" pitchFamily="34" charset="0"/>
              </a:rPr>
              <a:t>pieaugums</a:t>
            </a:r>
          </a:p>
        </p:txBody>
      </p:sp>
      <p:sp>
        <p:nvSpPr>
          <p:cNvPr id="16" name="Ellipse 28"/>
          <p:cNvSpPr/>
          <p:nvPr/>
        </p:nvSpPr>
        <p:spPr bwMode="gray">
          <a:xfrm>
            <a:off x="656669" y="1796326"/>
            <a:ext cx="431800" cy="431800"/>
          </a:xfrm>
          <a:prstGeom prst="ellipse">
            <a:avLst/>
          </a:prstGeom>
          <a:solidFill>
            <a:srgbClr val="B9252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Bef>
                <a:spcPts val="300"/>
              </a:spcBef>
              <a:defRPr/>
            </a:pPr>
            <a:r>
              <a:rPr lang="en-US" sz="2000" dirty="0">
                <a:solidFill>
                  <a:schemeClr val="bg1"/>
                </a:solidFill>
                <a:latin typeface="Arial" pitchFamily="34" charset="0"/>
                <a:cs typeface="Arial" pitchFamily="34" charset="0"/>
                <a:sym typeface="Wingdings 3"/>
              </a:rPr>
              <a:t></a:t>
            </a:r>
            <a:endParaRPr lang="en-US" sz="2000" dirty="0">
              <a:solidFill>
                <a:schemeClr val="bg1"/>
              </a:solidFill>
              <a:latin typeface="Arial" pitchFamily="34" charset="0"/>
              <a:cs typeface="Arial" pitchFamily="34" charset="0"/>
            </a:endParaRPr>
          </a:p>
        </p:txBody>
      </p:sp>
      <p:sp>
        <p:nvSpPr>
          <p:cNvPr id="17" name="Rectangle 1"/>
          <p:cNvSpPr>
            <a:spLocks noChangeArrowheads="1"/>
          </p:cNvSpPr>
          <p:nvPr/>
        </p:nvSpPr>
        <p:spPr bwMode="auto">
          <a:xfrm>
            <a:off x="3502620" y="1772816"/>
            <a:ext cx="2293516" cy="523220"/>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a:r>
              <a:rPr lang="lv-LV" altLang="lv-LV" sz="1400" dirty="0" smtClean="0">
                <a:solidFill>
                  <a:srgbClr val="404040"/>
                </a:solidFill>
                <a:latin typeface="Verdana" panose="020B0604030504040204" pitchFamily="34" charset="0"/>
              </a:rPr>
              <a:t>Negatīvs migrācijas </a:t>
            </a:r>
            <a:r>
              <a:rPr lang="lv-LV" altLang="lv-LV" sz="1400" dirty="0">
                <a:solidFill>
                  <a:srgbClr val="404040"/>
                </a:solidFill>
                <a:latin typeface="Verdana" panose="020B0604030504040204" pitchFamily="34" charset="0"/>
              </a:rPr>
              <a:t>saldo</a:t>
            </a:r>
          </a:p>
        </p:txBody>
      </p:sp>
      <p:sp>
        <p:nvSpPr>
          <p:cNvPr id="18" name="Isosceles Triangle 13"/>
          <p:cNvSpPr/>
          <p:nvPr/>
        </p:nvSpPr>
        <p:spPr>
          <a:xfrm rot="5400000">
            <a:off x="5754415" y="2004606"/>
            <a:ext cx="490538" cy="10823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9" name="Rectangle 1"/>
          <p:cNvSpPr>
            <a:spLocks noChangeArrowheads="1"/>
          </p:cNvSpPr>
          <p:nvPr/>
        </p:nvSpPr>
        <p:spPr bwMode="auto">
          <a:xfrm>
            <a:off x="6156175" y="1665094"/>
            <a:ext cx="2808313" cy="738664"/>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a:r>
              <a:rPr lang="lv-LV" altLang="lv-LV" sz="1400" dirty="0">
                <a:solidFill>
                  <a:srgbClr val="404040"/>
                </a:solidFill>
                <a:latin typeface="Verdana" panose="020B0604030504040204" pitchFamily="34" charset="0"/>
              </a:rPr>
              <a:t>Iedzīvotāju skaits samazinās </a:t>
            </a:r>
            <a:r>
              <a:rPr lang="lv-LV" altLang="lv-LV" sz="1400" dirty="0" smtClean="0">
                <a:solidFill>
                  <a:srgbClr val="404040"/>
                </a:solidFill>
                <a:latin typeface="Verdana" panose="020B0604030504040204" pitchFamily="34" charset="0"/>
              </a:rPr>
              <a:t>(samazinās </a:t>
            </a:r>
            <a:r>
              <a:rPr lang="lv-LV" altLang="lv-LV" sz="1400" dirty="0" err="1" smtClean="0">
                <a:solidFill>
                  <a:srgbClr val="404040"/>
                </a:solidFill>
                <a:latin typeface="Verdana" panose="020B0604030504040204" pitchFamily="34" charset="0"/>
              </a:rPr>
              <a:t>ek.aktīvo</a:t>
            </a:r>
            <a:r>
              <a:rPr lang="lv-LV" altLang="lv-LV" sz="1400" dirty="0" smtClean="0">
                <a:solidFill>
                  <a:srgbClr val="404040"/>
                </a:solidFill>
                <a:latin typeface="Verdana" panose="020B0604030504040204" pitchFamily="34" charset="0"/>
              </a:rPr>
              <a:t> iedzīvotāju īpatsvars)</a:t>
            </a:r>
            <a:endParaRPr lang="lv-LV" altLang="lv-LV" sz="1400" dirty="0">
              <a:solidFill>
                <a:srgbClr val="404040"/>
              </a:solidFill>
              <a:latin typeface="Verdana" panose="020B0604030504040204" pitchFamily="34" charset="0"/>
            </a:endParaRPr>
          </a:p>
        </p:txBody>
      </p:sp>
    </p:spTree>
    <p:extLst>
      <p:ext uri="{BB962C8B-B14F-4D97-AF65-F5344CB8AC3E}">
        <p14:creationId xmlns:p14="http://schemas.microsoft.com/office/powerpoint/2010/main" val="157824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5"/>
          <p:cNvSpPr>
            <a:spLocks noGrp="1"/>
          </p:cNvSpPr>
          <p:nvPr>
            <p:ph type="sldNum" sz="quarter" idx="13"/>
          </p:nvPr>
        </p:nvSpPr>
        <p:spPr/>
        <p:txBody>
          <a:bodyPr/>
          <a:lstStyle/>
          <a:p>
            <a:pPr>
              <a:defRPr/>
            </a:pPr>
            <a:fld id="{CFF382AF-8723-4546-822D-A9DA4B085F14}" type="slidenum">
              <a:rPr lang="en-US" altLang="lv-LV" smtClean="0"/>
              <a:pPr>
                <a:defRPr/>
              </a:pPr>
              <a:t>7</a:t>
            </a:fld>
            <a:endParaRPr lang="en-US" altLang="lv-LV"/>
          </a:p>
        </p:txBody>
      </p:sp>
      <p:sp>
        <p:nvSpPr>
          <p:cNvPr id="11" name="Title 1"/>
          <p:cNvSpPr txBox="1">
            <a:spLocks/>
          </p:cNvSpPr>
          <p:nvPr/>
        </p:nvSpPr>
        <p:spPr bwMode="auto">
          <a:xfrm>
            <a:off x="1858712" y="188640"/>
            <a:ext cx="72852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Tx/>
              <a:buNone/>
            </a:pPr>
            <a:r>
              <a:rPr lang="lv-LV" altLang="lv-LV"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Negatīvas tendences </a:t>
            </a:r>
          </a:p>
          <a:p>
            <a:pPr>
              <a:spcBef>
                <a:spcPct val="0"/>
              </a:spcBef>
              <a:buFontTx/>
              <a:buNone/>
            </a:pPr>
            <a:r>
              <a:rPr lang="lv-LV" altLang="lv-LV"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TAUTAS </a:t>
            </a:r>
            <a:r>
              <a:rPr lang="lv-LV" altLang="lv-LV" sz="2000" b="1" dirty="0">
                <a:solidFill>
                  <a:srgbClr val="404040"/>
                </a:solidFill>
                <a:latin typeface="Verdana" panose="020B0604030504040204" pitchFamily="34" charset="0"/>
                <a:ea typeface="Verdana" panose="020B0604030504040204" pitchFamily="34" charset="0"/>
                <a:cs typeface="Verdana" panose="020B0604030504040204" pitchFamily="34" charset="0"/>
              </a:rPr>
              <a:t>ATAUDZES mērķu sasniegšanā</a:t>
            </a:r>
          </a:p>
        </p:txBody>
      </p:sp>
      <p:pic>
        <p:nvPicPr>
          <p:cNvPr id="2" name="Attēls 1"/>
          <p:cNvPicPr>
            <a:picLocks noChangeAspect="1"/>
          </p:cNvPicPr>
          <p:nvPr/>
        </p:nvPicPr>
        <p:blipFill>
          <a:blip r:embed="rId3"/>
          <a:stretch>
            <a:fillRect/>
          </a:stretch>
        </p:blipFill>
        <p:spPr>
          <a:xfrm>
            <a:off x="133268" y="2118118"/>
            <a:ext cx="6349700" cy="3930578"/>
          </a:xfrm>
          <a:prstGeom prst="rect">
            <a:avLst/>
          </a:prstGeom>
        </p:spPr>
      </p:pic>
      <p:sp>
        <p:nvSpPr>
          <p:cNvPr id="12" name="Taisnstūris 11"/>
          <p:cNvSpPr/>
          <p:nvPr/>
        </p:nvSpPr>
        <p:spPr>
          <a:xfrm>
            <a:off x="1043608" y="1841119"/>
            <a:ext cx="4896544" cy="276999"/>
          </a:xfrm>
          <a:prstGeom prst="rect">
            <a:avLst/>
          </a:prstGeom>
        </p:spPr>
        <p:txBody>
          <a:bodyPr wrap="square">
            <a:spAutoFit/>
          </a:bodyPr>
          <a:lstStyle/>
          <a:p>
            <a:r>
              <a:rPr lang="lv-LV" sz="12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Sievietes</a:t>
            </a:r>
            <a:r>
              <a:rPr lang="en-US" sz="12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US" sz="1200" dirty="0">
                <a:solidFill>
                  <a:srgbClr val="404040"/>
                </a:solidFill>
                <a:latin typeface="Verdana" panose="020B0604030504040204" pitchFamily="34" charset="0"/>
                <a:ea typeface="Verdana" panose="020B0604030504040204" pitchFamily="34" charset="0"/>
                <a:cs typeface="Verdana" panose="020B0604030504040204" pitchFamily="34" charset="0"/>
              </a:rPr>
              <a:t>2010 </a:t>
            </a:r>
            <a:r>
              <a:rPr lang="lv-LV" sz="12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 </a:t>
            </a:r>
            <a:r>
              <a:rPr lang="en-US" sz="12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2014</a:t>
            </a:r>
            <a:endParaRPr lang="lv-LV" sz="12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
          <p:cNvSpPr>
            <a:spLocks noChangeArrowheads="1"/>
          </p:cNvSpPr>
          <p:nvPr/>
        </p:nvSpPr>
        <p:spPr bwMode="auto">
          <a:xfrm>
            <a:off x="2171616" y="1235306"/>
            <a:ext cx="6784808" cy="523220"/>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a:r>
              <a:rPr lang="lv-LV" altLang="lv-LV" sz="1400" dirty="0" smtClean="0">
                <a:solidFill>
                  <a:srgbClr val="404040"/>
                </a:solidFill>
                <a:latin typeface="Verdana" panose="020B0604030504040204" pitchFamily="34" charset="0"/>
              </a:rPr>
              <a:t>Veselīgi nodzīvotie mūža gadi – vieni no zemākiem rādītājiem Eiropā, izteiktas atšķirības vīriešu un sieviešu vidū</a:t>
            </a:r>
            <a:endParaRPr lang="lv-LV" altLang="lv-LV" sz="1400" dirty="0">
              <a:solidFill>
                <a:srgbClr val="404040"/>
              </a:solidFill>
              <a:latin typeface="Verdana" panose="020B0604030504040204" pitchFamily="34" charset="0"/>
            </a:endParaRPr>
          </a:p>
        </p:txBody>
      </p:sp>
      <p:sp>
        <p:nvSpPr>
          <p:cNvPr id="20" name="Ellipse 28"/>
          <p:cNvSpPr/>
          <p:nvPr/>
        </p:nvSpPr>
        <p:spPr bwMode="gray">
          <a:xfrm>
            <a:off x="1858712" y="1326726"/>
            <a:ext cx="431800" cy="431800"/>
          </a:xfrm>
          <a:prstGeom prst="ellipse">
            <a:avLst/>
          </a:prstGeom>
          <a:solidFill>
            <a:srgbClr val="B9252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Bef>
                <a:spcPts val="300"/>
              </a:spcBef>
              <a:defRPr/>
            </a:pPr>
            <a:r>
              <a:rPr lang="en-US" sz="2000" dirty="0">
                <a:solidFill>
                  <a:schemeClr val="bg1"/>
                </a:solidFill>
                <a:latin typeface="Arial" pitchFamily="34" charset="0"/>
                <a:cs typeface="Arial" pitchFamily="34" charset="0"/>
                <a:sym typeface="Wingdings 3"/>
              </a:rPr>
              <a:t></a:t>
            </a:r>
            <a:endParaRPr lang="en-US" sz="2000" dirty="0">
              <a:solidFill>
                <a:schemeClr val="bg1"/>
              </a:solidFill>
              <a:latin typeface="Arial" pitchFamily="34" charset="0"/>
              <a:cs typeface="Arial" pitchFamily="34" charset="0"/>
            </a:endParaRPr>
          </a:p>
        </p:txBody>
      </p:sp>
      <p:sp>
        <p:nvSpPr>
          <p:cNvPr id="5" name="Taisnstūris 4"/>
          <p:cNvSpPr/>
          <p:nvPr/>
        </p:nvSpPr>
        <p:spPr>
          <a:xfrm>
            <a:off x="6552312" y="2492896"/>
            <a:ext cx="2592288" cy="1815882"/>
          </a:xfrm>
          <a:prstGeom prst="rect">
            <a:avLst/>
          </a:prstGeom>
        </p:spPr>
        <p:txBody>
          <a:bodyPr wrap="square">
            <a:spAutoFit/>
          </a:bodyPr>
          <a:lstStyle/>
          <a:p>
            <a:r>
              <a:rPr lang="lv-LV"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Veselīgi nodzīvotie mūža gadi ES-28:</a:t>
            </a:r>
          </a:p>
          <a:p>
            <a:pPr marL="285750" indent="-285750">
              <a:buFont typeface="Arial" panose="020B0604020202020204" pitchFamily="34" charset="0"/>
              <a:buChar char="•"/>
            </a:pPr>
            <a:r>
              <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61</a:t>
            </a:r>
            <a:r>
              <a:rPr lang="lv-LV"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r>
              <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4 </a:t>
            </a:r>
            <a:r>
              <a:rPr lang="lv-LV"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gadi vīriešiem</a:t>
            </a:r>
          </a:p>
          <a:p>
            <a:pPr marL="285750" indent="-285750">
              <a:buFont typeface="Arial" panose="020B0604020202020204" pitchFamily="34" charset="0"/>
              <a:buChar char="•"/>
            </a:pPr>
            <a:r>
              <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61</a:t>
            </a:r>
            <a:r>
              <a:rPr lang="lv-LV"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r>
              <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8 </a:t>
            </a:r>
            <a:r>
              <a:rPr lang="lv-LV"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gadi sievietēm.</a:t>
            </a:r>
          </a:p>
          <a:p>
            <a:pPr marL="285750" indent="-285750">
              <a:buFont typeface="Arial" panose="020B0604020202020204" pitchFamily="34" charset="0"/>
              <a:buChar char="•"/>
            </a:pPr>
            <a:endParaRPr lang="lv-LV"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r>
              <a:rPr lang="lv-LV"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Latvijā:</a:t>
            </a:r>
          </a:p>
          <a:p>
            <a:pPr marL="285750" indent="-285750">
              <a:buFont typeface="Arial" panose="020B0604020202020204" pitchFamily="34" charset="0"/>
              <a:buChar char="•"/>
            </a:pPr>
            <a:r>
              <a:rPr lang="lv-LV"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51,5 gadi vīriešiem</a:t>
            </a:r>
          </a:p>
          <a:p>
            <a:pPr marL="285750" indent="-285750">
              <a:buFont typeface="Arial" panose="020B0604020202020204" pitchFamily="34" charset="0"/>
              <a:buChar char="•"/>
            </a:pPr>
            <a:r>
              <a:rPr lang="lv-LV"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55,3 gadi sievietēm</a:t>
            </a:r>
            <a:endParaRPr lang="lv-LV"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aisnstūris 6"/>
          <p:cNvSpPr/>
          <p:nvPr/>
        </p:nvSpPr>
        <p:spPr>
          <a:xfrm>
            <a:off x="2771800" y="6324600"/>
            <a:ext cx="4572000" cy="415498"/>
          </a:xfrm>
          <a:prstGeom prst="rect">
            <a:avLst/>
          </a:prstGeom>
        </p:spPr>
        <p:txBody>
          <a:bodyPr>
            <a:spAutoFit/>
          </a:bodyPr>
          <a:lstStyle/>
          <a:p>
            <a:r>
              <a:rPr lang="lv-LV" sz="1050" dirty="0">
                <a:latin typeface="Verdana" panose="020B0604030504040204" pitchFamily="34" charset="0"/>
                <a:ea typeface="Verdana" panose="020B0604030504040204" pitchFamily="34" charset="0"/>
                <a:cs typeface="Verdana" panose="020B0604030504040204" pitchFamily="34" charset="0"/>
              </a:rPr>
              <a:t>http://appsso.eurostat.ec.europa.eu/nui/submitViewTableAction.do</a:t>
            </a:r>
          </a:p>
        </p:txBody>
      </p:sp>
    </p:spTree>
    <p:extLst>
      <p:ext uri="{BB962C8B-B14F-4D97-AF65-F5344CB8AC3E}">
        <p14:creationId xmlns:p14="http://schemas.microsoft.com/office/powerpoint/2010/main" val="1531022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5"/>
          <p:cNvSpPr>
            <a:spLocks noGrp="1"/>
          </p:cNvSpPr>
          <p:nvPr>
            <p:ph type="sldNum" sz="quarter" idx="13"/>
          </p:nvPr>
        </p:nvSpPr>
        <p:spPr/>
        <p:txBody>
          <a:bodyPr/>
          <a:lstStyle/>
          <a:p>
            <a:pPr>
              <a:defRPr/>
            </a:pPr>
            <a:fld id="{CFF382AF-8723-4546-822D-A9DA4B085F14}" type="slidenum">
              <a:rPr lang="en-US" altLang="lv-LV" smtClean="0"/>
              <a:pPr>
                <a:defRPr/>
              </a:pPr>
              <a:t>8</a:t>
            </a:fld>
            <a:endParaRPr lang="en-US" altLang="lv-LV"/>
          </a:p>
        </p:txBody>
      </p:sp>
      <p:sp>
        <p:nvSpPr>
          <p:cNvPr id="11" name="Title 1"/>
          <p:cNvSpPr txBox="1">
            <a:spLocks/>
          </p:cNvSpPr>
          <p:nvPr/>
        </p:nvSpPr>
        <p:spPr bwMode="auto">
          <a:xfrm>
            <a:off x="1858712" y="188640"/>
            <a:ext cx="72852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Tx/>
              <a:buNone/>
            </a:pPr>
            <a:r>
              <a:rPr lang="lv-LV" altLang="lv-LV"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Negatīvas tendences </a:t>
            </a:r>
          </a:p>
          <a:p>
            <a:pPr>
              <a:spcBef>
                <a:spcPct val="0"/>
              </a:spcBef>
              <a:buFontTx/>
              <a:buNone/>
            </a:pPr>
            <a:r>
              <a:rPr lang="lv-LV" altLang="lv-LV"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TAUTAS </a:t>
            </a:r>
            <a:r>
              <a:rPr lang="lv-LV" altLang="lv-LV" sz="2000" b="1" dirty="0">
                <a:solidFill>
                  <a:srgbClr val="404040"/>
                </a:solidFill>
                <a:latin typeface="Verdana" panose="020B0604030504040204" pitchFamily="34" charset="0"/>
                <a:ea typeface="Verdana" panose="020B0604030504040204" pitchFamily="34" charset="0"/>
                <a:cs typeface="Verdana" panose="020B0604030504040204" pitchFamily="34" charset="0"/>
              </a:rPr>
              <a:t>ATAUDZES mērķu sasniegšanā</a:t>
            </a:r>
          </a:p>
        </p:txBody>
      </p:sp>
      <p:sp>
        <p:nvSpPr>
          <p:cNvPr id="18" name="Isosceles Triangle 13"/>
          <p:cNvSpPr/>
          <p:nvPr/>
        </p:nvSpPr>
        <p:spPr>
          <a:xfrm rot="5400000">
            <a:off x="5754415" y="1788582"/>
            <a:ext cx="490538" cy="10823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9" name="Rectangle 1"/>
          <p:cNvSpPr>
            <a:spLocks noChangeArrowheads="1"/>
          </p:cNvSpPr>
          <p:nvPr/>
        </p:nvSpPr>
        <p:spPr bwMode="auto">
          <a:xfrm>
            <a:off x="6156176" y="1268760"/>
            <a:ext cx="2683024" cy="1169551"/>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a:r>
              <a:rPr lang="lv-LV" altLang="lv-LV" sz="1400" dirty="0" smtClean="0">
                <a:solidFill>
                  <a:srgbClr val="404040"/>
                </a:solidFill>
                <a:latin typeface="Verdana" panose="020B0604030504040204" pitchFamily="34" charset="0"/>
              </a:rPr>
              <a:t>Sabiedrības novecošanās izaicinājumi TAUTAS ATAUDZES un NODARBINĀTĪBAS mērķu sasniegšanā</a:t>
            </a:r>
            <a:endParaRPr lang="lv-LV" altLang="lv-LV" sz="1400" dirty="0">
              <a:solidFill>
                <a:srgbClr val="404040"/>
              </a:solidFill>
              <a:latin typeface="Verdana" panose="020B0604030504040204" pitchFamily="34" charset="0"/>
            </a:endParaRPr>
          </a:p>
        </p:txBody>
      </p:sp>
      <p:pic>
        <p:nvPicPr>
          <p:cNvPr id="12" name="Attēls 11"/>
          <p:cNvPicPr>
            <a:picLocks noChangeAspect="1"/>
          </p:cNvPicPr>
          <p:nvPr/>
        </p:nvPicPr>
        <p:blipFill>
          <a:blip r:embed="rId3">
            <a:duotone>
              <a:prstClr val="black"/>
              <a:srgbClr val="D9C3A5">
                <a:tint val="50000"/>
                <a:satMod val="180000"/>
              </a:srgbClr>
            </a:duotone>
          </a:blip>
          <a:stretch>
            <a:fillRect/>
          </a:stretch>
        </p:blipFill>
        <p:spPr>
          <a:xfrm rot="21070951">
            <a:off x="6134160" y="2485126"/>
            <a:ext cx="2680350" cy="2667338"/>
          </a:xfrm>
          <a:prstGeom prst="rect">
            <a:avLst/>
          </a:prstGeom>
          <a:effectLst>
            <a:outerShdw blurRad="50800" dist="38100" dir="2700000" algn="tl" rotWithShape="0">
              <a:prstClr val="black">
                <a:alpha val="40000"/>
              </a:prstClr>
            </a:outerShdw>
          </a:effectLst>
        </p:spPr>
      </p:pic>
      <p:sp>
        <p:nvSpPr>
          <p:cNvPr id="15" name="Rectangle 1"/>
          <p:cNvSpPr>
            <a:spLocks noChangeArrowheads="1"/>
          </p:cNvSpPr>
          <p:nvPr/>
        </p:nvSpPr>
        <p:spPr bwMode="auto">
          <a:xfrm>
            <a:off x="1007038" y="1534592"/>
            <a:ext cx="2293516" cy="738664"/>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a:r>
              <a:rPr lang="lv-LV" altLang="lv-LV" sz="1400" dirty="0" smtClean="0">
                <a:solidFill>
                  <a:srgbClr val="404040"/>
                </a:solidFill>
                <a:latin typeface="Verdana" panose="020B0604030504040204" pitchFamily="34" charset="0"/>
              </a:rPr>
              <a:t>Samazinās/-ies </a:t>
            </a:r>
            <a:r>
              <a:rPr lang="lv-LV" altLang="lv-LV" sz="1400" b="1" dirty="0" smtClean="0">
                <a:solidFill>
                  <a:srgbClr val="404040"/>
                </a:solidFill>
                <a:latin typeface="Verdana" panose="020B0604030504040204" pitchFamily="34" charset="0"/>
              </a:rPr>
              <a:t>fertilā</a:t>
            </a:r>
            <a:r>
              <a:rPr lang="lv-LV" altLang="lv-LV" sz="1400" dirty="0" smtClean="0">
                <a:solidFill>
                  <a:srgbClr val="404040"/>
                </a:solidFill>
                <a:latin typeface="Verdana" panose="020B0604030504040204" pitchFamily="34" charset="0"/>
              </a:rPr>
              <a:t> vecuma iedzīvotāju īpatsvars</a:t>
            </a:r>
            <a:endParaRPr lang="lv-LV" altLang="lv-LV" sz="1400" dirty="0">
              <a:solidFill>
                <a:srgbClr val="404040"/>
              </a:solidFill>
              <a:latin typeface="Verdana" panose="020B0604030504040204" pitchFamily="34" charset="0"/>
            </a:endParaRPr>
          </a:p>
        </p:txBody>
      </p:sp>
      <p:sp>
        <p:nvSpPr>
          <p:cNvPr id="16" name="Ellipse 28"/>
          <p:cNvSpPr/>
          <p:nvPr/>
        </p:nvSpPr>
        <p:spPr bwMode="gray">
          <a:xfrm>
            <a:off x="656669" y="1580302"/>
            <a:ext cx="431800" cy="431800"/>
          </a:xfrm>
          <a:prstGeom prst="ellipse">
            <a:avLst/>
          </a:prstGeom>
          <a:solidFill>
            <a:srgbClr val="B9252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Bef>
                <a:spcPts val="300"/>
              </a:spcBef>
              <a:defRPr/>
            </a:pPr>
            <a:r>
              <a:rPr lang="en-US" sz="2000" dirty="0">
                <a:solidFill>
                  <a:schemeClr val="bg1"/>
                </a:solidFill>
                <a:latin typeface="Arial" pitchFamily="34" charset="0"/>
                <a:cs typeface="Arial" pitchFamily="34" charset="0"/>
                <a:sym typeface="Wingdings 3"/>
              </a:rPr>
              <a:t></a:t>
            </a:r>
            <a:endParaRPr lang="en-US" sz="2000" dirty="0">
              <a:solidFill>
                <a:schemeClr val="bg1"/>
              </a:solidFill>
              <a:latin typeface="Arial" pitchFamily="34" charset="0"/>
              <a:cs typeface="Arial" pitchFamily="34" charset="0"/>
            </a:endParaRPr>
          </a:p>
        </p:txBody>
      </p:sp>
      <p:sp>
        <p:nvSpPr>
          <p:cNvPr id="17" name="Rectangle 1"/>
          <p:cNvSpPr>
            <a:spLocks noChangeArrowheads="1"/>
          </p:cNvSpPr>
          <p:nvPr/>
        </p:nvSpPr>
        <p:spPr bwMode="auto">
          <a:xfrm>
            <a:off x="3502620" y="1556792"/>
            <a:ext cx="2293516" cy="738664"/>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a:r>
              <a:rPr lang="lv-LV" altLang="lv-LV" sz="1400" dirty="0" smtClean="0">
                <a:solidFill>
                  <a:srgbClr val="404040"/>
                </a:solidFill>
                <a:latin typeface="Verdana" panose="020B0604030504040204" pitchFamily="34" charset="0"/>
              </a:rPr>
              <a:t>Samazinās/-ies </a:t>
            </a:r>
            <a:r>
              <a:rPr lang="lv-LV" altLang="lv-LV" sz="1400" b="1" dirty="0" smtClean="0">
                <a:solidFill>
                  <a:srgbClr val="404040"/>
                </a:solidFill>
                <a:latin typeface="Verdana" panose="020B0604030504040204" pitchFamily="34" charset="0"/>
              </a:rPr>
              <a:t>ekonomiski aktīvo </a:t>
            </a:r>
            <a:r>
              <a:rPr lang="lv-LV" altLang="lv-LV" sz="1400" dirty="0" smtClean="0">
                <a:solidFill>
                  <a:srgbClr val="404040"/>
                </a:solidFill>
                <a:latin typeface="Verdana" panose="020B0604030504040204" pitchFamily="34" charset="0"/>
              </a:rPr>
              <a:t>iedzīvotāju īpatsvars</a:t>
            </a:r>
            <a:endParaRPr lang="lv-LV" altLang="lv-LV" sz="1400" dirty="0">
              <a:solidFill>
                <a:srgbClr val="404040"/>
              </a:solidFill>
              <a:latin typeface="Verdana" panose="020B0604030504040204" pitchFamily="34" charset="0"/>
            </a:endParaRPr>
          </a:p>
        </p:txBody>
      </p:sp>
      <p:pic>
        <p:nvPicPr>
          <p:cNvPr id="2" name="Attēls 1"/>
          <p:cNvPicPr>
            <a:picLocks noChangeAspect="1"/>
          </p:cNvPicPr>
          <p:nvPr/>
        </p:nvPicPr>
        <p:blipFill>
          <a:blip r:embed="rId4"/>
          <a:stretch>
            <a:fillRect/>
          </a:stretch>
        </p:blipFill>
        <p:spPr>
          <a:xfrm>
            <a:off x="323528" y="2484330"/>
            <a:ext cx="4753692" cy="4257038"/>
          </a:xfrm>
          <a:prstGeom prst="rect">
            <a:avLst/>
          </a:prstGeom>
        </p:spPr>
      </p:pic>
      <p:sp>
        <p:nvSpPr>
          <p:cNvPr id="3" name="Taisnstūris 2"/>
          <p:cNvSpPr/>
          <p:nvPr/>
        </p:nvSpPr>
        <p:spPr>
          <a:xfrm>
            <a:off x="4031744" y="6477000"/>
            <a:ext cx="4818990" cy="276999"/>
          </a:xfrm>
          <a:prstGeom prst="rect">
            <a:avLst/>
          </a:prstGeom>
        </p:spPr>
        <p:txBody>
          <a:bodyPr wrap="square">
            <a:spAutoFit/>
          </a:bodyPr>
          <a:lstStyle/>
          <a:p>
            <a:r>
              <a:rPr lang="lv-LV" sz="12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Pastāvīgo iedzīvotāju vecuma piramīda; 2000, </a:t>
            </a:r>
            <a:r>
              <a:rPr lang="lv-LV" sz="12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2015</a:t>
            </a:r>
            <a:endParaRPr lang="lv-LV" sz="12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aisnstūris 4"/>
          <p:cNvSpPr/>
          <p:nvPr/>
        </p:nvSpPr>
        <p:spPr>
          <a:xfrm>
            <a:off x="1547664" y="5517232"/>
            <a:ext cx="2664296" cy="360040"/>
          </a:xfrm>
          <a:prstGeom prst="rect">
            <a:avLst/>
          </a:prstGeom>
          <a:solidFill>
            <a:schemeClr val="accent1">
              <a:alpha val="2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588703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1858712" y="188640"/>
            <a:ext cx="72852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spcBef>
                <a:spcPct val="0"/>
              </a:spcBef>
              <a:buFontTx/>
              <a:buNone/>
            </a:pPr>
            <a:r>
              <a:rPr lang="lv-LV" altLang="lv-LV"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Negatīvas tendences </a:t>
            </a:r>
          </a:p>
          <a:p>
            <a:pPr>
              <a:spcBef>
                <a:spcPct val="0"/>
              </a:spcBef>
              <a:buFontTx/>
              <a:buNone/>
            </a:pPr>
            <a:r>
              <a:rPr lang="lv-LV" altLang="lv-LV" sz="20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TAUTAS </a:t>
            </a:r>
            <a:r>
              <a:rPr lang="lv-LV" altLang="lv-LV" sz="2000" b="1" dirty="0">
                <a:solidFill>
                  <a:srgbClr val="404040"/>
                </a:solidFill>
                <a:latin typeface="Verdana" panose="020B0604030504040204" pitchFamily="34" charset="0"/>
                <a:ea typeface="Verdana" panose="020B0604030504040204" pitchFamily="34" charset="0"/>
                <a:cs typeface="Verdana" panose="020B0604030504040204" pitchFamily="34" charset="0"/>
              </a:rPr>
              <a:t>ATAUDZES mērķu sasniegšanā</a:t>
            </a:r>
          </a:p>
        </p:txBody>
      </p:sp>
      <p:sp>
        <p:nvSpPr>
          <p:cNvPr id="15" name="Rectangle 1"/>
          <p:cNvSpPr>
            <a:spLocks noChangeArrowheads="1"/>
          </p:cNvSpPr>
          <p:nvPr/>
        </p:nvSpPr>
        <p:spPr bwMode="auto">
          <a:xfrm>
            <a:off x="2051720" y="1266568"/>
            <a:ext cx="3901544" cy="523220"/>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a:r>
              <a:rPr lang="lv-LV" altLang="lv-LV" sz="1400" b="1" dirty="0" smtClean="0">
                <a:solidFill>
                  <a:srgbClr val="404040"/>
                </a:solidFill>
                <a:latin typeface="Verdana" panose="020B0604030504040204" pitchFamily="34" charset="0"/>
              </a:rPr>
              <a:t>Izteikta reģionalitāte – vecumgrupu struktūrā</a:t>
            </a:r>
            <a:endParaRPr lang="lv-LV" altLang="lv-LV" sz="1400" dirty="0">
              <a:solidFill>
                <a:srgbClr val="404040"/>
              </a:solidFill>
              <a:latin typeface="Verdana" panose="020B0604030504040204" pitchFamily="34" charset="0"/>
            </a:endParaRPr>
          </a:p>
        </p:txBody>
      </p:sp>
      <p:sp>
        <p:nvSpPr>
          <p:cNvPr id="22" name="Rectangle 1"/>
          <p:cNvSpPr>
            <a:spLocks noChangeArrowheads="1"/>
          </p:cNvSpPr>
          <p:nvPr/>
        </p:nvSpPr>
        <p:spPr bwMode="auto">
          <a:xfrm>
            <a:off x="6250848" y="1257593"/>
            <a:ext cx="2484842" cy="1169551"/>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a:r>
              <a:rPr lang="lv-LV" altLang="lv-LV" sz="1400" dirty="0" smtClean="0">
                <a:solidFill>
                  <a:srgbClr val="404040"/>
                </a:solidFill>
                <a:latin typeface="Verdana" panose="020B0604030504040204" pitchFamily="34" charset="0"/>
              </a:rPr>
              <a:t>Kritiski nozīmīga dimensija, analizējot cilvēkresursu attīstību (iedzīvotāju iespējas) šobrīd un perspektīvā</a:t>
            </a:r>
            <a:endParaRPr lang="lv-LV" altLang="lv-LV" sz="1400" dirty="0">
              <a:solidFill>
                <a:srgbClr val="404040"/>
              </a:solidFill>
              <a:latin typeface="Verdana" panose="020B0604030504040204" pitchFamily="34" charset="0"/>
            </a:endParaRPr>
          </a:p>
        </p:txBody>
      </p:sp>
      <p:sp>
        <p:nvSpPr>
          <p:cNvPr id="23" name="Isosceles Triangle 13"/>
          <p:cNvSpPr/>
          <p:nvPr/>
        </p:nvSpPr>
        <p:spPr>
          <a:xfrm rot="5400000">
            <a:off x="5856787" y="1833467"/>
            <a:ext cx="490538" cy="10823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pic>
        <p:nvPicPr>
          <p:cNvPr id="7" name="Attēls 6"/>
          <p:cNvPicPr>
            <a:picLocks noChangeAspect="1"/>
          </p:cNvPicPr>
          <p:nvPr/>
        </p:nvPicPr>
        <p:blipFill>
          <a:blip r:embed="rId3">
            <a:grayscl/>
          </a:blip>
          <a:stretch>
            <a:fillRect/>
          </a:stretch>
        </p:blipFill>
        <p:spPr>
          <a:xfrm rot="5400000">
            <a:off x="3062929" y="1367273"/>
            <a:ext cx="4117914" cy="6860412"/>
          </a:xfrm>
          <a:prstGeom prst="rect">
            <a:avLst/>
          </a:prstGeom>
        </p:spPr>
      </p:pic>
      <p:sp>
        <p:nvSpPr>
          <p:cNvPr id="24" name="Taisnstūris 23"/>
          <p:cNvSpPr/>
          <p:nvPr/>
        </p:nvSpPr>
        <p:spPr>
          <a:xfrm>
            <a:off x="395536" y="2985607"/>
            <a:ext cx="4572000" cy="646331"/>
          </a:xfrm>
          <a:prstGeom prst="rect">
            <a:avLst/>
          </a:prstGeom>
        </p:spPr>
        <p:txBody>
          <a:bodyPr>
            <a:spAutoFit/>
          </a:bodyPr>
          <a:lstStyle/>
          <a:p>
            <a:r>
              <a:rPr lang="lv-LV" sz="1200" dirty="0">
                <a:latin typeface="Verdana" panose="020B0604030504040204" pitchFamily="34" charset="0"/>
                <a:ea typeface="Verdana" panose="020B0604030504040204" pitchFamily="34" charset="0"/>
                <a:cs typeface="Verdana" panose="020B0604030504040204" pitchFamily="34" charset="0"/>
              </a:rPr>
              <a:t>Pastāvīgo </a:t>
            </a:r>
            <a:r>
              <a:rPr lang="lv-LV" sz="1200" dirty="0" smtClean="0">
                <a:latin typeface="Verdana" panose="020B0604030504040204" pitchFamily="34" charset="0"/>
                <a:ea typeface="Verdana" panose="020B0604030504040204" pitchFamily="34" charset="0"/>
                <a:cs typeface="Verdana" panose="020B0604030504040204" pitchFamily="34" charset="0"/>
              </a:rPr>
              <a:t>iedzīvotāju </a:t>
            </a:r>
            <a:r>
              <a:rPr lang="lv-LV" sz="1200" dirty="0">
                <a:latin typeface="Verdana" panose="020B0604030504040204" pitchFamily="34" charset="0"/>
                <a:ea typeface="Verdana" panose="020B0604030504040204" pitchFamily="34" charset="0"/>
                <a:cs typeface="Verdana" panose="020B0604030504040204" pitchFamily="34" charset="0"/>
              </a:rPr>
              <a:t>īpatsvars virs darbspējas vecuma </a:t>
            </a:r>
            <a:r>
              <a:rPr lang="lv-LV" sz="1200" dirty="0" smtClean="0">
                <a:latin typeface="Verdana" panose="020B0604030504040204" pitchFamily="34" charset="0"/>
                <a:ea typeface="Verdana" panose="020B0604030504040204" pitchFamily="34" charset="0"/>
                <a:cs typeface="Verdana" panose="020B0604030504040204" pitchFamily="34" charset="0"/>
              </a:rPr>
              <a:t>administratīvajās teritorijās, %</a:t>
            </a:r>
          </a:p>
          <a:p>
            <a:r>
              <a:rPr lang="lv-LV" sz="1200" dirty="0" smtClean="0">
                <a:latin typeface="Verdana" panose="020B0604030504040204" pitchFamily="34" charset="0"/>
                <a:ea typeface="Verdana" panose="020B0604030504040204" pitchFamily="34" charset="0"/>
                <a:cs typeface="Verdana" panose="020B0604030504040204" pitchFamily="34" charset="0"/>
              </a:rPr>
              <a:t>(62+); 2015</a:t>
            </a:r>
            <a:endParaRPr lang="lv-LV" sz="1200" dirty="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
          <p:cNvSpPr>
            <a:spLocks noChangeArrowheads="1"/>
          </p:cNvSpPr>
          <p:nvPr/>
        </p:nvSpPr>
        <p:spPr bwMode="auto">
          <a:xfrm>
            <a:off x="2051720" y="1918400"/>
            <a:ext cx="3901544" cy="738664"/>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lgn="ctr"/>
            <a:r>
              <a:rPr lang="lv-LV" altLang="lv-LV" sz="1400" dirty="0" smtClean="0">
                <a:solidFill>
                  <a:srgbClr val="404040"/>
                </a:solidFill>
                <a:latin typeface="Verdana" panose="020B0604030504040204" pitchFamily="34" charset="0"/>
              </a:rPr>
              <a:t>kā arī - dzimstības </a:t>
            </a:r>
            <a:r>
              <a:rPr lang="lv-LV" altLang="lv-LV" sz="1400" dirty="0">
                <a:solidFill>
                  <a:srgbClr val="404040"/>
                </a:solidFill>
                <a:latin typeface="Verdana" panose="020B0604030504040204" pitchFamily="34" charset="0"/>
              </a:rPr>
              <a:t>rādītājos, </a:t>
            </a:r>
            <a:r>
              <a:rPr lang="lv-LV" altLang="lv-LV" sz="1400" dirty="0" smtClean="0">
                <a:solidFill>
                  <a:srgbClr val="404040"/>
                </a:solidFill>
                <a:latin typeface="Verdana" panose="020B0604030504040204" pitchFamily="34" charset="0"/>
              </a:rPr>
              <a:t>iedzīvotāju blīvumā, veselības, veselībai kaitīgo ieradumu u.c. rādītājos</a:t>
            </a:r>
            <a:endParaRPr lang="lv-LV" altLang="lv-LV" sz="1400" dirty="0">
              <a:solidFill>
                <a:srgbClr val="404040"/>
              </a:solidFill>
              <a:latin typeface="Verdana" panose="020B0604030504040204" pitchFamily="34" charset="0"/>
            </a:endParaRPr>
          </a:p>
        </p:txBody>
      </p:sp>
      <p:sp>
        <p:nvSpPr>
          <p:cNvPr id="2" name="Taisnstūris 1"/>
          <p:cNvSpPr/>
          <p:nvPr/>
        </p:nvSpPr>
        <p:spPr>
          <a:xfrm>
            <a:off x="5718521" y="2571730"/>
            <a:ext cx="3396516" cy="830997"/>
          </a:xfrm>
          <a:prstGeom prst="rect">
            <a:avLst/>
          </a:prstGeom>
        </p:spPr>
        <p:txBody>
          <a:bodyPr wrap="square">
            <a:spAutoFit/>
          </a:bodyPr>
          <a:lstStyle/>
          <a:p>
            <a:pPr algn="r"/>
            <a:r>
              <a:rPr lang="lv-LV" altLang="lv-LV" sz="1200" b="1" dirty="0" smtClean="0">
                <a:solidFill>
                  <a:srgbClr val="C00000"/>
                </a:solidFill>
                <a:latin typeface="Verdana" panose="020B0604030504040204" pitchFamily="34" charset="0"/>
              </a:rPr>
              <a:t>! Augstākam emigrācijas riskam pakļautie = iedzīvotāji no augstāk attīstītiem reģioniem, fertilajā vecumā</a:t>
            </a:r>
            <a:endParaRPr lang="lv-LV" sz="1200" dirty="0">
              <a:solidFill>
                <a:srgbClr val="C00000"/>
              </a:solidFill>
            </a:endParaRPr>
          </a:p>
        </p:txBody>
      </p:sp>
      <p:sp>
        <p:nvSpPr>
          <p:cNvPr id="16" name="Ellipse 28"/>
          <p:cNvSpPr/>
          <p:nvPr/>
        </p:nvSpPr>
        <p:spPr bwMode="gray">
          <a:xfrm>
            <a:off x="1835820" y="1524780"/>
            <a:ext cx="431800" cy="431800"/>
          </a:xfrm>
          <a:prstGeom prst="ellipse">
            <a:avLst/>
          </a:prstGeom>
          <a:solidFill>
            <a:srgbClr val="B9252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Bef>
                <a:spcPts val="300"/>
              </a:spcBef>
              <a:defRPr/>
            </a:pPr>
            <a:r>
              <a:rPr lang="en-US" sz="2000" dirty="0">
                <a:solidFill>
                  <a:schemeClr val="bg1"/>
                </a:solidFill>
                <a:latin typeface="Arial" pitchFamily="34" charset="0"/>
                <a:cs typeface="Arial" pitchFamily="34" charset="0"/>
                <a:sym typeface="Wingdings 3"/>
              </a:rPr>
              <a:t></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156670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_rC2vE.QEkaJ40FjySsA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_rC2vE.QEkaJ40FjySsA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_rC2vE.QEkaJ40FjySsAXQ"/>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Slipstream</Template>
  <TotalTime>7819</TotalTime>
  <Words>2208</Words>
  <Application>Microsoft Office PowerPoint</Application>
  <PresentationFormat>On-screen Show (4:3)</PresentationFormat>
  <Paragraphs>391</Paragraphs>
  <Slides>20</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Franklin Gothic Book</vt:lpstr>
      <vt:lpstr>Times New Roman</vt:lpstr>
      <vt:lpstr>Verdana</vt:lpstr>
      <vt:lpstr>Wingdings</vt:lpstr>
      <vt:lpstr>Wingdings 3</vt:lpstr>
      <vt:lpstr>1_Custom Design</vt:lpstr>
      <vt:lpstr>89_Prezentacija_templateLV</vt:lpstr>
      <vt:lpstr>NAP2020 un Latvija 2030 mērķu sasniegšanas progress  cilvēkresursu attīstības kontekstā</vt:lpstr>
      <vt:lpstr> Konkurētspēja – cilvēks, vide, resursi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Sadarbības platforma «Demogrāfisko lietu centrs»: Paveiktie darbi</vt:lpstr>
      <vt:lpstr>PowerPoint Presentation</vt:lpstr>
      <vt:lpstr>PowerPoint Presentation</vt:lpstr>
      <vt:lpstr>Kritiskā domāšana un izvēles - cilvēka drošumspējas pamats</vt:lpstr>
      <vt:lpstr>Tendences mērķu sasniegšanā Izglītojamo skaita sadalījums (%)</vt:lpstr>
      <vt:lpstr>Tendences mērķu sasniegšanā Studējošo skaits STEM programmās </vt:lpstr>
      <vt:lpstr>Tendences mērķu sasniegšanā Pieaugušo izglītība</vt:lpstr>
      <vt:lpstr>PowerPoint Presentation</vt:lpstr>
      <vt:lpstr>PowerPoint Presentation</vt:lpstr>
      <vt:lpstr>Valsts kapitālsabiedrību pārvaldība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Alise Vitola</dc:creator>
  <cp:lastModifiedBy>Elina Kruzkopa</cp:lastModifiedBy>
  <cp:revision>497</cp:revision>
  <cp:lastPrinted>2016-03-29T12:45:05Z</cp:lastPrinted>
  <dcterms:created xsi:type="dcterms:W3CDTF">2014-04-03T06:27:51Z</dcterms:created>
  <dcterms:modified xsi:type="dcterms:W3CDTF">2016-10-05T07:06:48Z</dcterms:modified>
</cp:coreProperties>
</file>